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notesMasterIdLst>
    <p:notesMasterId r:id="rId66"/>
  </p:notesMasterIdLst>
  <p:sldIdLst>
    <p:sldId id="262" r:id="rId2"/>
    <p:sldId id="256" r:id="rId3"/>
    <p:sldId id="337" r:id="rId4"/>
    <p:sldId id="279" r:id="rId5"/>
    <p:sldId id="304" r:id="rId6"/>
    <p:sldId id="305" r:id="rId7"/>
    <p:sldId id="306" r:id="rId8"/>
    <p:sldId id="280" r:id="rId9"/>
    <p:sldId id="307" r:id="rId10"/>
    <p:sldId id="308" r:id="rId11"/>
    <p:sldId id="281" r:id="rId12"/>
    <p:sldId id="309" r:id="rId13"/>
    <p:sldId id="310" r:id="rId14"/>
    <p:sldId id="311" r:id="rId15"/>
    <p:sldId id="282" r:id="rId16"/>
    <p:sldId id="335" r:id="rId17"/>
    <p:sldId id="312" r:id="rId18"/>
    <p:sldId id="283" r:id="rId19"/>
    <p:sldId id="291" r:id="rId20"/>
    <p:sldId id="338" r:id="rId21"/>
    <p:sldId id="284" r:id="rId22"/>
    <p:sldId id="313" r:id="rId23"/>
    <p:sldId id="314" r:id="rId24"/>
    <p:sldId id="315" r:id="rId25"/>
    <p:sldId id="285" r:id="rId26"/>
    <p:sldId id="316" r:id="rId27"/>
    <p:sldId id="317" r:id="rId28"/>
    <p:sldId id="286" r:id="rId29"/>
    <p:sldId id="318" r:id="rId30"/>
    <p:sldId id="319" r:id="rId31"/>
    <p:sldId id="287" r:id="rId32"/>
    <p:sldId id="320" r:id="rId33"/>
    <p:sldId id="321" r:id="rId34"/>
    <p:sldId id="322" r:id="rId35"/>
    <p:sldId id="288" r:id="rId36"/>
    <p:sldId id="323" r:id="rId37"/>
    <p:sldId id="324" r:id="rId38"/>
    <p:sldId id="289" r:id="rId39"/>
    <p:sldId id="325" r:id="rId40"/>
    <p:sldId id="326" r:id="rId41"/>
    <p:sldId id="341" r:id="rId42"/>
    <p:sldId id="290" r:id="rId43"/>
    <p:sldId id="327" r:id="rId44"/>
    <p:sldId id="292" r:id="rId45"/>
    <p:sldId id="328" r:id="rId46"/>
    <p:sldId id="293" r:id="rId47"/>
    <p:sldId id="300" r:id="rId48"/>
    <p:sldId id="329" r:id="rId49"/>
    <p:sldId id="294" r:id="rId50"/>
    <p:sldId id="295" r:id="rId51"/>
    <p:sldId id="330" r:id="rId52"/>
    <p:sldId id="296" r:id="rId53"/>
    <p:sldId id="298" r:id="rId54"/>
    <p:sldId id="331" r:id="rId55"/>
    <p:sldId id="340" r:id="rId56"/>
    <p:sldId id="339" r:id="rId57"/>
    <p:sldId id="297" r:id="rId58"/>
    <p:sldId id="303" r:id="rId59"/>
    <p:sldId id="299" r:id="rId60"/>
    <p:sldId id="332" r:id="rId61"/>
    <p:sldId id="333" r:id="rId62"/>
    <p:sldId id="334" r:id="rId63"/>
    <p:sldId id="336" r:id="rId64"/>
    <p:sldId id="276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A2C4"/>
    <a:srgbClr val="A3BD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60852" autoAdjust="0"/>
  </p:normalViewPr>
  <p:slideViewPr>
    <p:cSldViewPr snapToGrid="0">
      <p:cViewPr varScale="1">
        <p:scale>
          <a:sx n="41" d="100"/>
          <a:sy n="41" d="100"/>
        </p:scale>
        <p:origin x="1832" y="2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D1050-C160-41FE-BEA4-150785066BDA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AD1E4-C6F0-4162-BD09-0A71301F5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646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940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哪个零极点图可以表示时域偶函数的拉普拉斯变换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确定该函数的时域表达式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如何通过拉普拉斯变换和收敛域看出这个信号是否是偶函数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489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</a:t>
            </a:r>
            <a:r>
              <a:rPr lang="en-US" altLang="zh-CN" dirty="0" err="1"/>
              <a:t>xt</a:t>
            </a:r>
            <a:r>
              <a:rPr lang="zh-CN" altLang="en-US" dirty="0"/>
              <a:t>是时域的偶函数，我们可以推理得到，对应的拉普拉斯变换也要关于</a:t>
            </a:r>
            <a:r>
              <a:rPr lang="en-US" altLang="zh-CN" dirty="0"/>
              <a:t>s=0</a:t>
            </a:r>
            <a:r>
              <a:rPr lang="zh-CN" altLang="en-US" dirty="0"/>
              <a:t>对称。（）</a:t>
            </a:r>
            <a:endParaRPr lang="en-US" altLang="zh-CN" dirty="0"/>
          </a:p>
          <a:p>
            <a:r>
              <a:rPr lang="zh-CN" altLang="en-US" dirty="0"/>
              <a:t>所以零极点图也要对称，所以第二个不符合</a:t>
            </a:r>
            <a:r>
              <a:rPr lang="en-US" altLang="zh-CN" dirty="0"/>
              <a:t>(</a:t>
            </a:r>
            <a:r>
              <a:rPr lang="zh-CN" altLang="en-US" b="1" dirty="0"/>
              <a:t>直接判断极点对称，因为</a:t>
            </a:r>
            <a:r>
              <a:rPr lang="en-US" altLang="zh-CN" b="1" dirty="0" err="1"/>
              <a:t>xt</a:t>
            </a:r>
            <a:r>
              <a:rPr lang="zh-CN" altLang="en-US" b="1" dirty="0"/>
              <a:t>是对称的，那他们乘以</a:t>
            </a:r>
            <a:r>
              <a:rPr lang="en-US" altLang="zh-CN" b="1" dirty="0"/>
              <a:t>e_-</a:t>
            </a:r>
            <a:r>
              <a:rPr lang="en-US" altLang="zh-CN" b="1" dirty="0" err="1"/>
              <a:t>st</a:t>
            </a:r>
            <a:r>
              <a:rPr lang="zh-CN" altLang="en-US" b="1" dirty="0"/>
              <a:t>和乘以</a:t>
            </a:r>
            <a:r>
              <a:rPr lang="en-US" altLang="zh-CN" b="1" dirty="0" err="1"/>
              <a:t>e_st</a:t>
            </a:r>
            <a:r>
              <a:rPr lang="zh-CN" altLang="en-US" b="1" dirty="0"/>
              <a:t>之后积分是一样的</a:t>
            </a:r>
            <a:r>
              <a:rPr lang="en-US" altLang="zh-CN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第四个带入表达式，得到</a:t>
            </a:r>
            <a:r>
              <a:rPr lang="en-US" altLang="zh-CN" dirty="0"/>
              <a:t>sin</a:t>
            </a:r>
            <a:r>
              <a:rPr lang="zh-CN" altLang="en-US" dirty="0"/>
              <a:t>相关的奇函数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/>
              <a:t>第四个极点</a:t>
            </a:r>
            <a:r>
              <a:rPr lang="zh-CN" altLang="en-US" dirty="0"/>
              <a:t>在虚轴上，那么肯定只能是右边信号和左边信号里面的一种。这就不可能就是偶函数了。</a:t>
            </a:r>
            <a:endParaRPr lang="en-US" altLang="zh-CN" dirty="0"/>
          </a:p>
          <a:p>
            <a:r>
              <a:rPr lang="zh-CN" altLang="en-US" dirty="0"/>
              <a:t>收敛域也需要对称，而第四个要么是左边函数，要么是右边信号，肯定是单边可以取到无穷远，不对称，所以也不符合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588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再来具体求解一下第一个信号：</a:t>
            </a:r>
            <a:endParaRPr lang="en-US" altLang="zh-CN" dirty="0"/>
          </a:p>
          <a:p>
            <a:r>
              <a:rPr lang="zh-CN" altLang="en-US" dirty="0"/>
              <a:t>根据极点列出</a:t>
            </a:r>
            <a:r>
              <a:rPr lang="en-US" altLang="zh-CN" dirty="0"/>
              <a:t>s</a:t>
            </a:r>
            <a:r>
              <a:rPr lang="zh-CN" altLang="en-US" dirty="0"/>
              <a:t>域函数，因为对称性，所以收敛域选择中间</a:t>
            </a:r>
            <a:endParaRPr lang="en-US" altLang="zh-CN" dirty="0"/>
          </a:p>
          <a:p>
            <a:r>
              <a:rPr lang="zh-CN" altLang="en-US" dirty="0"/>
              <a:t>因为没有零点，所以</a:t>
            </a:r>
            <a:r>
              <a:rPr lang="en-US" altLang="zh-CN" dirty="0"/>
              <a:t>A=-B</a:t>
            </a:r>
          </a:p>
          <a:p>
            <a:r>
              <a:rPr lang="zh-CN" altLang="en-US" dirty="0"/>
              <a:t>然后根据</a:t>
            </a:r>
            <a:r>
              <a:rPr lang="en-US" altLang="zh-CN" dirty="0"/>
              <a:t>s</a:t>
            </a:r>
            <a:r>
              <a:rPr lang="zh-CN" altLang="en-US" dirty="0"/>
              <a:t>域函数反求时域信号，带入偶函数的条件</a:t>
            </a:r>
            <a:endParaRPr lang="en-US" altLang="zh-CN" dirty="0"/>
          </a:p>
          <a:p>
            <a:r>
              <a:rPr lang="zh-CN" altLang="en-US" dirty="0"/>
              <a:t>可以看出满足条件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181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再来具体求解一下第三个信号：</a:t>
            </a:r>
            <a:endParaRPr lang="en-US" altLang="zh-CN" dirty="0"/>
          </a:p>
          <a:p>
            <a:r>
              <a:rPr lang="zh-CN" altLang="en-US" dirty="0"/>
              <a:t>做法跟刚才一样</a:t>
            </a:r>
            <a:endParaRPr lang="en-US" altLang="zh-CN" dirty="0"/>
          </a:p>
          <a:p>
            <a:r>
              <a:rPr lang="zh-CN" altLang="en-US" dirty="0"/>
              <a:t>根据极点列出</a:t>
            </a:r>
            <a:r>
              <a:rPr lang="en-US" altLang="zh-CN" dirty="0"/>
              <a:t>s</a:t>
            </a:r>
            <a:r>
              <a:rPr lang="zh-CN" altLang="en-US" dirty="0"/>
              <a:t>域函数，因为对称性，所以收敛域选择中间</a:t>
            </a:r>
            <a:endParaRPr lang="en-US" altLang="zh-CN" dirty="0"/>
          </a:p>
          <a:p>
            <a:r>
              <a:rPr lang="zh-CN" altLang="en-US" dirty="0"/>
              <a:t>因为在</a:t>
            </a:r>
            <a:r>
              <a:rPr lang="en-US" altLang="zh-CN" dirty="0"/>
              <a:t>s=0</a:t>
            </a:r>
            <a:r>
              <a:rPr lang="zh-CN" altLang="en-US" dirty="0"/>
              <a:t>处有零点，所以</a:t>
            </a:r>
            <a:r>
              <a:rPr lang="en-US" altLang="zh-CN" dirty="0"/>
              <a:t>A=B</a:t>
            </a:r>
          </a:p>
          <a:p>
            <a:r>
              <a:rPr lang="zh-CN" altLang="en-US" dirty="0"/>
              <a:t>然后根据</a:t>
            </a:r>
            <a:r>
              <a:rPr lang="en-US" altLang="zh-CN" dirty="0"/>
              <a:t>s</a:t>
            </a:r>
            <a:r>
              <a:rPr lang="zh-CN" altLang="en-US" dirty="0"/>
              <a:t>域函数反求时域信号，带入偶函数的条件</a:t>
            </a:r>
            <a:endParaRPr lang="en-US" altLang="zh-CN" dirty="0"/>
          </a:p>
          <a:p>
            <a:r>
              <a:rPr lang="zh-CN" altLang="en-US" dirty="0"/>
              <a:t>不满足</a:t>
            </a:r>
            <a:endParaRPr lang="en-US" altLang="zh-CN" dirty="0"/>
          </a:p>
          <a:p>
            <a:r>
              <a:rPr lang="zh-CN" altLang="en-US" dirty="0"/>
              <a:t>第四个带入表达式，得到</a:t>
            </a:r>
            <a:r>
              <a:rPr lang="en-US" altLang="zh-CN" dirty="0"/>
              <a:t>sin</a:t>
            </a:r>
            <a:r>
              <a:rPr lang="zh-CN" altLang="en-US" dirty="0"/>
              <a:t>相关的奇函数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523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对于以下两个拉普拉斯变换，用初值定理和终值定理确定</a:t>
            </a:r>
            <a:r>
              <a:rPr lang="en-US" altLang="zh-CN" dirty="0"/>
              <a:t>x0</a:t>
            </a:r>
            <a:r>
              <a:rPr lang="zh-CN" altLang="en-US" dirty="0"/>
              <a:t>和</a:t>
            </a:r>
            <a:r>
              <a:rPr lang="en-US" altLang="zh-CN" dirty="0"/>
              <a:t>x</a:t>
            </a:r>
            <a:r>
              <a:rPr lang="zh-CN" altLang="en-US" dirty="0"/>
              <a:t>∞的值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</a:t>
            </a:r>
          </a:p>
          <a:p>
            <a:r>
              <a:rPr lang="zh-CN" altLang="en-US" dirty="0"/>
              <a:t>找到拉普拉斯逆变换，说明时域波形和初值和终值是一致的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868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注意这两个初值定理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；注意条件，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t&lt;0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t=0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不包含冲激或者高阶奇异函数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012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求初值和终值都是拉普拉斯乘以</a:t>
            </a:r>
            <a:r>
              <a:rPr lang="en-US" altLang="zh-CN" dirty="0"/>
              <a:t>s</a:t>
            </a:r>
            <a:r>
              <a:rPr lang="zh-CN" altLang="en-US" dirty="0"/>
              <a:t>，分别趋向于∞和</a:t>
            </a:r>
            <a:r>
              <a:rPr lang="en-US" altLang="zh-CN" dirty="0"/>
              <a:t>0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第一小题比较简单，两项，第一项是</a:t>
            </a:r>
            <a:r>
              <a:rPr lang="en-US" altLang="zh-CN" dirty="0" err="1"/>
              <a:t>ut</a:t>
            </a:r>
            <a:r>
              <a:rPr lang="zh-CN" altLang="en-US" dirty="0"/>
              <a:t>，第二项是时移</a:t>
            </a:r>
            <a:r>
              <a:rPr lang="en-US" altLang="zh-CN" dirty="0"/>
              <a:t>T</a:t>
            </a:r>
            <a:r>
              <a:rPr lang="zh-CN" altLang="en-US" dirty="0"/>
              <a:t>的</a:t>
            </a:r>
            <a:r>
              <a:rPr lang="en-US" altLang="zh-CN" dirty="0" err="1"/>
              <a:t>ut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（因为初值定理和终值定理有条件，后者要求</a:t>
            </a:r>
            <a:r>
              <a:rPr lang="en-US" altLang="zh-CN" dirty="0"/>
              <a:t>t&lt;0</a:t>
            </a:r>
            <a:r>
              <a:rPr lang="zh-CN" altLang="en-US" dirty="0"/>
              <a:t>时，信号为</a:t>
            </a:r>
            <a:r>
              <a:rPr lang="en-US" altLang="zh-CN" dirty="0"/>
              <a:t>0</a:t>
            </a:r>
            <a:r>
              <a:rPr lang="zh-CN" altLang="en-US" dirty="0"/>
              <a:t>，所以这里</a:t>
            </a:r>
            <a:r>
              <a:rPr lang="en-US" altLang="zh-CN" dirty="0"/>
              <a:t>T</a:t>
            </a:r>
            <a:r>
              <a:rPr lang="zh-CN" altLang="en-US" dirty="0"/>
              <a:t>只能取正）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第二小题，乘以</a:t>
            </a:r>
            <a:r>
              <a:rPr lang="en-US" altLang="zh-CN" dirty="0"/>
              <a:t>s</a:t>
            </a:r>
            <a:r>
              <a:rPr lang="zh-CN" altLang="en-US" dirty="0"/>
              <a:t>后，分子比分母低一次，趋于无穷大时式子为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s</a:t>
            </a:r>
            <a:r>
              <a:rPr lang="zh-CN" altLang="en-US" dirty="0"/>
              <a:t>趋于</a:t>
            </a:r>
            <a:r>
              <a:rPr lang="en-US" altLang="zh-CN" dirty="0"/>
              <a:t>0</a:t>
            </a:r>
            <a:r>
              <a:rPr lang="zh-CN" altLang="en-US" dirty="0"/>
              <a:t>时分子为</a:t>
            </a:r>
            <a:r>
              <a:rPr lang="en-US" altLang="zh-CN" dirty="0"/>
              <a:t>0</a:t>
            </a:r>
            <a:r>
              <a:rPr lang="zh-CN" altLang="en-US" dirty="0"/>
              <a:t>，分母是</a:t>
            </a:r>
            <a:r>
              <a:rPr lang="en-US" altLang="zh-CN" dirty="0"/>
              <a:t>1</a:t>
            </a:r>
          </a:p>
          <a:p>
            <a:r>
              <a:rPr lang="en-US" altLang="zh-CN" dirty="0"/>
              <a:t>j</a:t>
            </a:r>
            <a:r>
              <a:rPr lang="zh-CN" altLang="en-US" dirty="0"/>
              <a:t>是根，</a:t>
            </a:r>
            <a:r>
              <a:rPr lang="en-US" altLang="zh-CN" dirty="0"/>
              <a:t>s+1</a:t>
            </a:r>
            <a:r>
              <a:rPr lang="zh-CN" altLang="en-US" dirty="0"/>
              <a:t>是频移变换，时域表现实乘以</a:t>
            </a:r>
            <a:r>
              <a:rPr lang="en-US" altLang="zh-CN" dirty="0" err="1"/>
              <a:t>e_t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209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考虑一个具有实脉冲响应 的平稳和因果系统（实信号，说明零极点应该是以复共轭的形式成对出现的，因为</a:t>
            </a:r>
            <a:r>
              <a:rPr lang="en-US" altLang="zh-CN" dirty="0" err="1"/>
              <a:t>xt</a:t>
            </a:r>
            <a:r>
              <a:rPr lang="zh-CN" altLang="en-US" dirty="0"/>
              <a:t>是实数的话，</a:t>
            </a:r>
            <a:r>
              <a:rPr lang="en-US" altLang="zh-CN" dirty="0"/>
              <a:t>s</a:t>
            </a:r>
            <a:r>
              <a:rPr lang="zh-CN" altLang="en-US" dirty="0"/>
              <a:t>域的函数不会出现虚数的值，不管是分子还是分母的根，出现虚数都是因为有共轭负根。）</a:t>
            </a:r>
            <a:endParaRPr lang="en-US" altLang="zh-CN" dirty="0"/>
          </a:p>
          <a:p>
            <a:r>
              <a:rPr lang="en-US" altLang="zh-CN" dirty="0"/>
              <a:t>Hs</a:t>
            </a:r>
            <a:r>
              <a:rPr lang="zh-CN" altLang="en-US" dirty="0"/>
              <a:t>是有理的，已知一个极点和一个零点，无穷远处有两个零点（教材里无穷远处零点的定义是，分母比分子高几次就有几个）</a:t>
            </a:r>
            <a:endParaRPr lang="en-US" altLang="zh-CN" dirty="0"/>
          </a:p>
          <a:p>
            <a:r>
              <a:rPr lang="zh-CN" altLang="en-US" dirty="0"/>
              <a:t>判断下面说法正确与否</a:t>
            </a:r>
            <a:endParaRPr lang="en-US" altLang="zh-CN" dirty="0"/>
          </a:p>
          <a:p>
            <a:r>
              <a:rPr lang="en-US" altLang="zh-CN" dirty="0"/>
              <a:t>a.</a:t>
            </a:r>
            <a:r>
              <a:rPr lang="zh-CN" altLang="en-US" dirty="0"/>
              <a:t>绝对可积（对，乘以指数，相当于拉普拉斯变换左移了</a:t>
            </a:r>
            <a:r>
              <a:rPr lang="en-US" altLang="zh-CN" dirty="0"/>
              <a:t>3</a:t>
            </a:r>
            <a:r>
              <a:rPr lang="zh-CN" altLang="en-US" dirty="0"/>
              <a:t>，因果稳定系统的极点都在左半平面，所以左移</a:t>
            </a:r>
            <a:r>
              <a:rPr lang="en-US" altLang="zh-CN" dirty="0"/>
              <a:t>3</a:t>
            </a:r>
            <a:r>
              <a:rPr lang="zh-CN" altLang="en-US" dirty="0"/>
              <a:t>之后极点还是在左半平面，新的虚轴在</a:t>
            </a:r>
            <a:r>
              <a:rPr lang="en-US" altLang="zh-CN" dirty="0"/>
              <a:t>ROC</a:t>
            </a:r>
            <a:r>
              <a:rPr lang="zh-CN" altLang="en-US" dirty="0"/>
              <a:t>里，所以还是稳定的，也就是绝对可积的。）</a:t>
            </a:r>
            <a:endParaRPr lang="en-US" altLang="zh-CN" dirty="0"/>
          </a:p>
          <a:p>
            <a:r>
              <a:rPr lang="en-US" altLang="zh-CN" dirty="0" err="1"/>
              <a:t>b.ROC</a:t>
            </a:r>
            <a:r>
              <a:rPr lang="zh-CN" altLang="en-US" dirty="0"/>
              <a:t>（条件不够，因为还有一些未知的极点）</a:t>
            </a:r>
            <a:endParaRPr lang="en-US" altLang="zh-CN" dirty="0"/>
          </a:p>
          <a:p>
            <a:r>
              <a:rPr lang="en-US" altLang="zh-CN" dirty="0"/>
              <a:t>c.</a:t>
            </a:r>
            <a:r>
              <a:rPr lang="zh-CN" altLang="en-US" dirty="0"/>
              <a:t>微分方程的系数都是实系数（对，系统函数是有理的，分子是</a:t>
            </a:r>
            <a:r>
              <a:rPr lang="en-US" altLang="zh-CN" dirty="0" err="1"/>
              <a:t>xt</a:t>
            </a:r>
            <a:r>
              <a:rPr lang="zh-CN" altLang="en-US" dirty="0"/>
              <a:t>的系数，分母是</a:t>
            </a:r>
            <a:r>
              <a:rPr lang="en-US" altLang="zh-CN" dirty="0" err="1"/>
              <a:t>yt</a:t>
            </a:r>
            <a:r>
              <a:rPr lang="zh-CN" altLang="en-US" dirty="0"/>
              <a:t>的系数，是可以直接展开为微分方程的。由于脉冲响应是实数，所以对于的系统函数的所有系数都是实数（积分得来））</a:t>
            </a:r>
            <a:endParaRPr lang="en-US" altLang="zh-CN" dirty="0"/>
          </a:p>
          <a:p>
            <a:r>
              <a:rPr lang="en-US" altLang="zh-CN" dirty="0"/>
              <a:t>d.</a:t>
            </a:r>
            <a:r>
              <a:rPr lang="zh-CN" altLang="en-US" dirty="0"/>
              <a:t>错，无穷远处有两个零点</a:t>
            </a:r>
            <a:endParaRPr lang="en-US" altLang="zh-CN" dirty="0"/>
          </a:p>
          <a:p>
            <a:r>
              <a:rPr lang="en-US" altLang="zh-CN" dirty="0"/>
              <a:t>e.</a:t>
            </a:r>
            <a:r>
              <a:rPr lang="zh-CN" altLang="en-US" dirty="0"/>
              <a:t>对，刚才数过了</a:t>
            </a:r>
            <a:endParaRPr lang="en-US" altLang="zh-CN" dirty="0"/>
          </a:p>
          <a:p>
            <a:r>
              <a:rPr lang="en-US" altLang="zh-CN" dirty="0"/>
              <a:t>f.</a:t>
            </a:r>
            <a:r>
              <a:rPr lang="zh-CN" altLang="en-US" dirty="0"/>
              <a:t>信息不足，</a:t>
            </a:r>
            <a:r>
              <a:rPr lang="en-US" altLang="zh-CN" dirty="0" err="1"/>
              <a:t>Hjw</a:t>
            </a:r>
            <a:r>
              <a:rPr lang="en-US" altLang="zh-CN" dirty="0"/>
              <a:t>=0</a:t>
            </a:r>
            <a:r>
              <a:rPr lang="zh-CN" altLang="en-US" dirty="0"/>
              <a:t>，要求有一个零点在虚轴上，不知道有没有</a:t>
            </a:r>
            <a:endParaRPr lang="en-US" altLang="zh-CN" dirty="0"/>
          </a:p>
          <a:p>
            <a:r>
              <a:rPr lang="en-US" altLang="zh-CN" dirty="0"/>
              <a:t>g.</a:t>
            </a:r>
            <a:r>
              <a:rPr lang="zh-CN" altLang="en-US" dirty="0"/>
              <a:t>错，应该是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  <a:r>
              <a:rPr lang="en-US" altLang="zh-CN" dirty="0" err="1"/>
              <a:t>sint</a:t>
            </a:r>
            <a:r>
              <a:rPr lang="zh-CN" altLang="en-US" dirty="0"/>
              <a:t>展开成两个指数项刚好是</a:t>
            </a:r>
            <a:r>
              <a:rPr lang="en-US" altLang="zh-CN" dirty="0"/>
              <a:t>e_+-j</a:t>
            </a:r>
            <a:r>
              <a:rPr lang="zh-CN" altLang="en-US" dirty="0"/>
              <a:t>，输入信号的复频率正好是系统函数的零点。而系统的输出是系统函数在该复频率处的系统函数值乘以输入信号。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743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这个是答案，贴出来方便查看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855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一些</a:t>
            </a:r>
            <a:r>
              <a:rPr lang="en-US" altLang="zh-CN" dirty="0"/>
              <a:t>Z</a:t>
            </a:r>
            <a:r>
              <a:rPr lang="zh-CN" altLang="en-US" dirty="0"/>
              <a:t>变换的性质的整理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直接记住结论，考试时会很快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021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一些拉氏变换的性质的整理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直接记住结论，考试时会很快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下面那个是</a:t>
            </a:r>
            <a:r>
              <a:rPr lang="en-US" altLang="zh-CN" dirty="0"/>
              <a:t>s</a:t>
            </a:r>
            <a:r>
              <a:rPr lang="zh-CN" altLang="en-US" dirty="0"/>
              <a:t>趋近于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743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确定下列信号的</a:t>
            </a:r>
            <a:r>
              <a:rPr lang="en-US" altLang="zh-CN" dirty="0"/>
              <a:t>Z</a:t>
            </a:r>
            <a:r>
              <a:rPr lang="zh-CN" altLang="en-US" dirty="0"/>
              <a:t>变换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8440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时移，乘以</a:t>
            </a:r>
            <a:r>
              <a:rPr lang="en-US" altLang="zh-CN" dirty="0"/>
              <a:t>1/z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718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分两项，第一项基础形式</a:t>
            </a:r>
            <a:endParaRPr lang="en-US" altLang="zh-CN" dirty="0"/>
          </a:p>
          <a:p>
            <a:r>
              <a:rPr lang="zh-CN" altLang="en-US" dirty="0"/>
              <a:t>第二项是</a:t>
            </a:r>
            <a:r>
              <a:rPr lang="en-US" altLang="zh-CN" dirty="0"/>
              <a:t>z</a:t>
            </a:r>
            <a:r>
              <a:rPr lang="zh-CN" altLang="en-US" dirty="0"/>
              <a:t>域求导。时域乘</a:t>
            </a:r>
            <a:r>
              <a:rPr lang="en-US" altLang="zh-CN" dirty="0"/>
              <a:t>n</a:t>
            </a:r>
            <a:r>
              <a:rPr lang="zh-CN" altLang="en-US" dirty="0"/>
              <a:t>，频域求导乘以</a:t>
            </a:r>
            <a:r>
              <a:rPr lang="en-US" altLang="zh-CN" dirty="0"/>
              <a:t>-z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136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直接根据定义来求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</a:t>
            </a:r>
            <a:r>
              <a:rPr lang="en-US" altLang="zh-CN" dirty="0"/>
              <a:t>z=0</a:t>
            </a:r>
            <a:r>
              <a:rPr lang="zh-CN" altLang="en-US" dirty="0"/>
              <a:t>和</a:t>
            </a:r>
            <a:r>
              <a:rPr lang="en-US" altLang="zh-CN" dirty="0"/>
              <a:t>z=</a:t>
            </a:r>
            <a:r>
              <a:rPr lang="zh-CN" altLang="en-US" dirty="0"/>
              <a:t>∞都是极点，所以收敛域不包括这两点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815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求</a:t>
            </a:r>
            <a:r>
              <a:rPr lang="en-US" altLang="zh-CN" dirty="0"/>
              <a:t>Z</a:t>
            </a:r>
            <a:r>
              <a:rPr lang="zh-CN" altLang="en-US" dirty="0"/>
              <a:t>反变换，并且给出对应的收敛域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4737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单独的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z_-k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不用管，可以当做时移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分母另一项的平方，想到是求导的结果，变换式子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，右侧的东西是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nu[n]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，或者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nu[1-n]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然后时移。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7086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直接展开为</a:t>
            </a:r>
            <a:r>
              <a:rPr lang="en-US" altLang="zh-CN" dirty="0"/>
              <a:t>z</a:t>
            </a:r>
            <a:r>
              <a:rPr lang="zh-CN" altLang="en-US" dirty="0"/>
              <a:t>的幂的和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8002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将信号表示成偶部和奇部相加的形式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804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什么情况下偶部的</a:t>
            </a:r>
            <a:r>
              <a:rPr lang="en-US" altLang="zh-CN" dirty="0"/>
              <a:t>Z</a:t>
            </a:r>
            <a:r>
              <a:rPr lang="zh-CN" altLang="en-US" dirty="0"/>
              <a:t>变换存在？</a:t>
            </a:r>
            <a:endParaRPr lang="en-US" altLang="zh-CN" dirty="0"/>
          </a:p>
          <a:p>
            <a:r>
              <a:rPr lang="zh-CN" altLang="en-US" dirty="0"/>
              <a:t>时域</a:t>
            </a:r>
            <a:r>
              <a:rPr lang="en-US" altLang="zh-CN" dirty="0"/>
              <a:t>-n</a:t>
            </a:r>
            <a:r>
              <a:rPr lang="zh-CN" altLang="en-US" dirty="0"/>
              <a:t>，频域</a:t>
            </a:r>
            <a:r>
              <a:rPr lang="en-US" altLang="zh-CN" dirty="0"/>
              <a:t>1/z</a:t>
            </a:r>
            <a:r>
              <a:rPr lang="zh-CN" altLang="en-US" dirty="0"/>
              <a:t>带进去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偶部的</a:t>
            </a:r>
            <a:r>
              <a:rPr lang="en-US" altLang="zh-CN" dirty="0"/>
              <a:t>Z</a:t>
            </a:r>
            <a:r>
              <a:rPr lang="zh-CN" altLang="en-US" dirty="0"/>
              <a:t>变换要存在的话，那么</a:t>
            </a:r>
            <a:r>
              <a:rPr lang="en-US" altLang="zh-CN" dirty="0"/>
              <a:t>X(1/z)</a:t>
            </a:r>
            <a:r>
              <a:rPr lang="zh-CN" altLang="en-US" dirty="0"/>
              <a:t>必须要存在，说明</a:t>
            </a:r>
            <a:r>
              <a:rPr lang="en-US" altLang="zh-CN" dirty="0"/>
              <a:t>1/z</a:t>
            </a:r>
            <a:r>
              <a:rPr lang="zh-CN" altLang="en-US" dirty="0"/>
              <a:t>在可行域里面，要满足</a:t>
            </a:r>
            <a:r>
              <a:rPr lang="en-US" altLang="zh-CN" dirty="0"/>
              <a:t>|1/z|</a:t>
            </a:r>
            <a:r>
              <a:rPr lang="zh-CN" altLang="en-US" dirty="0"/>
              <a:t>也在</a:t>
            </a:r>
            <a:r>
              <a:rPr lang="en-US" altLang="zh-CN" dirty="0"/>
              <a:t>r0</a:t>
            </a:r>
            <a:r>
              <a:rPr lang="zh-CN" altLang="en-US" dirty="0"/>
              <a:t>到</a:t>
            </a:r>
            <a:r>
              <a:rPr lang="en-US" altLang="zh-CN" dirty="0"/>
              <a:t>r1</a:t>
            </a:r>
            <a:r>
              <a:rPr lang="zh-CN" altLang="en-US" dirty="0"/>
              <a:t>之间。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所以最后收敛域要同时满足这两个关系式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9651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</a:t>
            </a:r>
            <a:r>
              <a:rPr lang="en-US" altLang="zh-CN" dirty="0"/>
              <a:t>a</a:t>
            </a:r>
            <a:r>
              <a:rPr lang="zh-CN" altLang="en-US" dirty="0"/>
              <a:t>问的条件被满足，找到一个偶部信号的的表达式，包括收敛域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706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求连续时间信号的拉普拉斯变换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2274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假设一个二阶因果</a:t>
            </a:r>
            <a:r>
              <a:rPr lang="en-US" altLang="zh-CN" dirty="0"/>
              <a:t>LTI</a:t>
            </a:r>
            <a:r>
              <a:rPr lang="zh-CN" altLang="en-US" dirty="0"/>
              <a:t>系统具有实的脉冲响应和有理的系统函数</a:t>
            </a:r>
            <a:endParaRPr lang="en-US" altLang="zh-CN" dirty="0"/>
          </a:p>
          <a:p>
            <a:r>
              <a:rPr lang="zh-CN" altLang="en-US" dirty="0"/>
              <a:t>它的零极点图如左图</a:t>
            </a:r>
            <a:endParaRPr lang="en-US" altLang="zh-CN" dirty="0"/>
          </a:p>
          <a:p>
            <a:r>
              <a:rPr lang="zh-CN" altLang="en-US" dirty="0"/>
              <a:t>要求另一个系统，它的零极点图如右图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右图和左图的区别就是，零极点互换位置，半径从</a:t>
            </a:r>
            <a:r>
              <a:rPr lang="en-US" altLang="zh-CN" dirty="0"/>
              <a:t>3/4</a:t>
            </a:r>
            <a:r>
              <a:rPr lang="zh-CN" altLang="en-US" dirty="0"/>
              <a:t>变为</a:t>
            </a:r>
            <a:r>
              <a:rPr lang="en-US" altLang="zh-CN" dirty="0"/>
              <a:t>1/2</a:t>
            </a:r>
            <a:r>
              <a:rPr lang="zh-CN" altLang="en-US" dirty="0"/>
              <a:t>，相位变了</a:t>
            </a:r>
            <a:r>
              <a:rPr lang="en-US" altLang="zh-CN" dirty="0"/>
              <a:t>pi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9664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列出</a:t>
            </a:r>
            <a:r>
              <a:rPr lang="en-US" altLang="zh-CN" dirty="0"/>
              <a:t>H1Z</a:t>
            </a:r>
            <a:r>
              <a:rPr lang="zh-CN" altLang="en-US" dirty="0"/>
              <a:t>，</a:t>
            </a:r>
            <a:r>
              <a:rPr lang="en-US" altLang="zh-CN" dirty="0"/>
              <a:t>H2Z</a:t>
            </a:r>
            <a:r>
              <a:rPr lang="zh-CN" altLang="en-US" dirty="0"/>
              <a:t>表达式，考虑二者之间更为直观的关系（假设满足尺缩，幅度变换关系）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3238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待定系数，找到了</a:t>
            </a:r>
            <a:r>
              <a:rPr lang="en-US" altLang="zh-CN" dirty="0"/>
              <a:t>Z</a:t>
            </a:r>
            <a:r>
              <a:rPr lang="zh-CN" altLang="en-US" dirty="0"/>
              <a:t>域尺度变换关系，对应时域指数乘法关系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2732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H1</a:t>
            </a:r>
            <a:r>
              <a:rPr lang="zh-CN" altLang="en-US" dirty="0"/>
              <a:t>，</a:t>
            </a:r>
            <a:r>
              <a:rPr lang="en-US" altLang="zh-CN" dirty="0"/>
              <a:t>H2</a:t>
            </a:r>
            <a:r>
              <a:rPr lang="zh-CN" altLang="en-US" dirty="0"/>
              <a:t>因果，</a:t>
            </a:r>
            <a:r>
              <a:rPr lang="en-US" altLang="zh-CN" dirty="0"/>
              <a:t>g</a:t>
            </a:r>
            <a:r>
              <a:rPr lang="zh-CN" altLang="en-US" dirty="0"/>
              <a:t>时域只有大于</a:t>
            </a:r>
            <a:r>
              <a:rPr lang="en-US" altLang="zh-CN" dirty="0"/>
              <a:t>0</a:t>
            </a:r>
            <a:r>
              <a:rPr lang="zh-CN" altLang="en-US" dirty="0"/>
              <a:t>的成分，再结合前面的求和条件，计算</a:t>
            </a:r>
            <a:r>
              <a:rPr lang="en-US" altLang="zh-CN" dirty="0"/>
              <a:t>B/A</a:t>
            </a:r>
            <a:r>
              <a:rPr lang="zh-CN" altLang="en-US" dirty="0"/>
              <a:t>，得到最终表达式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3895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计算离散卷积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8468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直接根据定义计算</a:t>
            </a:r>
            <a:endParaRPr lang="en-US" altLang="zh-CN" dirty="0"/>
          </a:p>
          <a:p>
            <a:r>
              <a:rPr lang="zh-CN" altLang="en-US" dirty="0"/>
              <a:t>将</a:t>
            </a:r>
            <a:r>
              <a:rPr lang="en-US" altLang="zh-CN" dirty="0"/>
              <a:t>h[n]</a:t>
            </a:r>
            <a:r>
              <a:rPr lang="zh-CN" altLang="en-US" dirty="0"/>
              <a:t>翻转，然后从左往右移动，每移动一次就相乘求和，注意有些时刻也有数值，不要忽略</a:t>
            </a:r>
            <a:endParaRPr lang="en-US" altLang="zh-CN" dirty="0"/>
          </a:p>
          <a:p>
            <a:r>
              <a:rPr lang="zh-CN" altLang="en-US" dirty="0"/>
              <a:t>错误率较高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8414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第二问还是按照定义列式，但是翻转前面的式子更加容易计算，这利用了卷积的交换律。</a:t>
            </a:r>
            <a:endParaRPr lang="en-US" altLang="zh-CN" dirty="0"/>
          </a:p>
          <a:p>
            <a:r>
              <a:rPr lang="en-US" altLang="zh-CN" dirty="0"/>
              <a:t>k</a:t>
            </a:r>
            <a:r>
              <a:rPr lang="zh-CN" altLang="en-US" dirty="0"/>
              <a:t>小于等于</a:t>
            </a:r>
            <a:r>
              <a:rPr lang="en-US" altLang="zh-CN" dirty="0"/>
              <a:t>n-1</a:t>
            </a:r>
            <a:r>
              <a:rPr lang="zh-CN" altLang="en-US" dirty="0"/>
              <a:t>时，第一项恒等于</a:t>
            </a:r>
            <a:r>
              <a:rPr lang="en-US" altLang="zh-CN" dirty="0"/>
              <a:t>1</a:t>
            </a:r>
            <a:r>
              <a:rPr lang="zh-CN" altLang="en-US" dirty="0"/>
              <a:t>，第二项也是，所以为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k</a:t>
            </a:r>
            <a:r>
              <a:rPr lang="zh-CN" altLang="en-US" dirty="0"/>
              <a:t>在</a:t>
            </a:r>
            <a:r>
              <a:rPr lang="en-US" altLang="zh-CN" dirty="0"/>
              <a:t>n</a:t>
            </a:r>
            <a:r>
              <a:rPr lang="zh-CN" altLang="en-US" dirty="0"/>
              <a:t>和</a:t>
            </a:r>
            <a:r>
              <a:rPr lang="en-US" altLang="zh-CN" dirty="0"/>
              <a:t>n+4</a:t>
            </a:r>
            <a:r>
              <a:rPr lang="zh-CN" altLang="en-US" dirty="0"/>
              <a:t>之间时，第一项为</a:t>
            </a:r>
            <a:r>
              <a:rPr lang="en-US" altLang="zh-CN" dirty="0"/>
              <a:t>1</a:t>
            </a:r>
            <a:r>
              <a:rPr lang="zh-CN" altLang="en-US" dirty="0"/>
              <a:t>，第二项为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k</a:t>
            </a:r>
            <a:r>
              <a:rPr lang="zh-CN" altLang="en-US" dirty="0"/>
              <a:t>大于</a:t>
            </a:r>
            <a:r>
              <a:rPr lang="en-US" altLang="zh-CN" dirty="0"/>
              <a:t>n+5</a:t>
            </a:r>
            <a:r>
              <a:rPr lang="zh-CN" altLang="en-US" dirty="0"/>
              <a:t>时，两项都等于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右面的部分相当于门函数</a:t>
            </a:r>
            <a:endParaRPr lang="en-US" altLang="zh-CN" dirty="0"/>
          </a:p>
          <a:p>
            <a:r>
              <a:rPr lang="zh-CN" altLang="en-US" dirty="0"/>
              <a:t>得到</a:t>
            </a:r>
            <a:r>
              <a:rPr lang="en-US" altLang="zh-CN" dirty="0"/>
              <a:t>k</a:t>
            </a:r>
            <a:r>
              <a:rPr lang="zh-CN" altLang="en-US" dirty="0"/>
              <a:t>在</a:t>
            </a:r>
            <a:r>
              <a:rPr lang="en-US" altLang="zh-CN" dirty="0"/>
              <a:t>[n,n+4]</a:t>
            </a:r>
            <a:r>
              <a:rPr lang="zh-CN" altLang="en-US" dirty="0"/>
              <a:t>上的时候，右边这部分是等于</a:t>
            </a:r>
            <a:r>
              <a:rPr lang="en-US" altLang="zh-CN" dirty="0"/>
              <a:t>1</a:t>
            </a:r>
            <a:r>
              <a:rPr lang="zh-CN" altLang="en-US" dirty="0"/>
              <a:t>的。之后再看</a:t>
            </a:r>
            <a:r>
              <a:rPr lang="en-US" altLang="zh-CN" dirty="0"/>
              <a:t>n+4</a:t>
            </a:r>
            <a:r>
              <a:rPr lang="zh-CN" altLang="en-US" dirty="0"/>
              <a:t>如果小于</a:t>
            </a:r>
            <a:r>
              <a:rPr lang="en-US" altLang="zh-CN" dirty="0"/>
              <a:t>2</a:t>
            </a:r>
            <a:r>
              <a:rPr lang="zh-CN" altLang="en-US" dirty="0"/>
              <a:t>的话，那么求和的范围就是</a:t>
            </a:r>
            <a:r>
              <a:rPr lang="en-US" altLang="zh-CN" dirty="0"/>
              <a:t>[n,n+4]</a:t>
            </a:r>
            <a:r>
              <a:rPr lang="zh-CN" altLang="en-US" dirty="0"/>
              <a:t>。这个可以画一个区间图得到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778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计算连续时间信号的卷积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3271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第一题直接使用卷积的定义，算积分</a:t>
            </a:r>
            <a:endParaRPr lang="en-US" altLang="zh-CN" dirty="0"/>
          </a:p>
          <a:p>
            <a:r>
              <a:rPr lang="zh-CN" altLang="en-US" dirty="0"/>
              <a:t>卷积是对</a:t>
            </a:r>
            <a:r>
              <a:rPr lang="en-US" altLang="zh-CN" dirty="0"/>
              <a:t>τ</a:t>
            </a:r>
            <a:r>
              <a:rPr lang="zh-CN" altLang="en-US" dirty="0"/>
              <a:t>求积分，</a:t>
            </a:r>
            <a:r>
              <a:rPr lang="en-US" altLang="zh-CN" dirty="0"/>
              <a:t>t</a:t>
            </a:r>
            <a:r>
              <a:rPr lang="zh-CN" altLang="en-US" dirty="0"/>
              <a:t>在里面不是被积变量</a:t>
            </a:r>
            <a:endParaRPr lang="en-US" altLang="zh-CN" dirty="0"/>
          </a:p>
          <a:p>
            <a:r>
              <a:rPr lang="zh-CN" altLang="en-US" dirty="0"/>
              <a:t>根据连续性验算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1893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首先把</a:t>
            </a:r>
            <a:r>
              <a:rPr lang="en-US" altLang="zh-CN" dirty="0"/>
              <a:t>y(t)</a:t>
            </a:r>
            <a:r>
              <a:rPr lang="zh-CN" altLang="en-US" dirty="0"/>
              <a:t>的表达式写出来，得到单列出来的</a:t>
            </a:r>
            <a:r>
              <a:rPr lang="en-US" altLang="zh-CN" dirty="0"/>
              <a:t>x(t-3)+x(t-4)</a:t>
            </a:r>
            <a:r>
              <a:rPr lang="zh-CN" altLang="en-US" dirty="0"/>
              <a:t>，然后</a:t>
            </a:r>
            <a:r>
              <a:rPr lang="en-US" altLang="zh-CN" dirty="0"/>
              <a:t>t</a:t>
            </a:r>
            <a:r>
              <a:rPr lang="zh-CN" altLang="en-US" dirty="0"/>
              <a:t>分段，对前面的</a:t>
            </a:r>
            <a:r>
              <a:rPr lang="en-US" altLang="zh-CN" dirty="0"/>
              <a:t>x</a:t>
            </a:r>
            <a:r>
              <a:rPr lang="zh-CN" altLang="en-US" dirty="0"/>
              <a:t>进行积分。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301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根据拉普拉斯的定义来求</a:t>
            </a:r>
            <a:endParaRPr lang="en-US" altLang="zh-CN" dirty="0"/>
          </a:p>
          <a:p>
            <a:r>
              <a:rPr lang="zh-CN" altLang="en-US" dirty="0"/>
              <a:t>列积分式，注意收敛域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2257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下面是离散或者连续系统的脉冲响应</a:t>
            </a:r>
            <a:endParaRPr lang="en-US" altLang="zh-CN" dirty="0"/>
          </a:p>
          <a:p>
            <a:r>
              <a:rPr lang="zh-CN" altLang="en-US" dirty="0"/>
              <a:t>确定每个系统是否因果，是否稳定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直接根据定义来判断，时域系统函数的两条性质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4993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下面是离散或者连续系统的脉冲响应</a:t>
            </a:r>
            <a:endParaRPr lang="en-US" altLang="zh-CN" dirty="0"/>
          </a:p>
          <a:p>
            <a:r>
              <a:rPr lang="zh-CN" altLang="en-US" dirty="0"/>
              <a:t>确定每个系统是否因果，是否稳定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直接根据定义来判断，时域系统函数的两条性质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0656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因果性：</a:t>
            </a:r>
            <a:r>
              <a:rPr lang="en-US" altLang="zh-CN" dirty="0"/>
              <a:t>ab</a:t>
            </a:r>
            <a:r>
              <a:rPr lang="zh-CN" altLang="en-US" dirty="0"/>
              <a:t>都取</a:t>
            </a:r>
            <a:r>
              <a:rPr lang="en-US" altLang="zh-CN" dirty="0"/>
              <a:t>-1</a:t>
            </a:r>
            <a:r>
              <a:rPr lang="zh-CN" altLang="en-US" dirty="0"/>
              <a:t>，不为零，非因果；</a:t>
            </a:r>
            <a:r>
              <a:rPr lang="en-US" altLang="zh-CN" dirty="0" err="1"/>
              <a:t>bc</a:t>
            </a:r>
            <a:r>
              <a:rPr lang="zh-CN" altLang="en-US" dirty="0"/>
              <a:t>都包含</a:t>
            </a:r>
            <a:r>
              <a:rPr lang="en-US" altLang="zh-CN" dirty="0"/>
              <a:t>1</a:t>
            </a:r>
            <a:r>
              <a:rPr lang="zh-CN" altLang="en-US" dirty="0"/>
              <a:t>底数，且向一边无限延伸，积分不收敛；</a:t>
            </a:r>
            <a:r>
              <a:rPr lang="en-US" altLang="zh-CN" dirty="0"/>
              <a:t>d</a:t>
            </a:r>
            <a:r>
              <a:rPr lang="zh-CN" altLang="en-US" dirty="0"/>
              <a:t>有限范围，积分收敛。注意底数，和延伸方向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8064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一个级联的</a:t>
            </a:r>
            <a:r>
              <a:rPr lang="en-US" altLang="zh-CN" dirty="0"/>
              <a:t>LTI</a:t>
            </a:r>
            <a:r>
              <a:rPr lang="zh-CN" altLang="en-US" dirty="0"/>
              <a:t>系统，每个子系统分别具有下面的单位抽样响应</a:t>
            </a:r>
            <a:r>
              <a:rPr lang="en-US" altLang="zh-CN" dirty="0"/>
              <a:t>h1</a:t>
            </a:r>
            <a:r>
              <a:rPr lang="zh-CN" altLang="en-US" dirty="0"/>
              <a:t>和</a:t>
            </a:r>
            <a:r>
              <a:rPr lang="en-US" altLang="zh-CN" dirty="0"/>
              <a:t>h2</a:t>
            </a:r>
          </a:p>
          <a:p>
            <a:r>
              <a:rPr lang="zh-CN" altLang="en-US" dirty="0"/>
              <a:t>给出以下信息</a:t>
            </a:r>
            <a:endParaRPr lang="en-US" altLang="zh-CN" dirty="0"/>
          </a:p>
          <a:p>
            <a:r>
              <a:rPr lang="zh-CN" altLang="en-US" dirty="0"/>
              <a:t>要求求出</a:t>
            </a:r>
            <a:r>
              <a:rPr lang="en-US" altLang="zh-CN" dirty="0"/>
              <a:t>h1[n]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5819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这题用</a:t>
            </a:r>
            <a:r>
              <a:rPr lang="en-US" altLang="zh-CN" dirty="0"/>
              <a:t>Z</a:t>
            </a:r>
            <a:r>
              <a:rPr lang="zh-CN" altLang="en-US" dirty="0"/>
              <a:t>变换做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分别求出</a:t>
            </a:r>
            <a:r>
              <a:rPr lang="en-US" altLang="zh-CN" dirty="0"/>
              <a:t>h2</a:t>
            </a:r>
            <a:r>
              <a:rPr lang="zh-CN" altLang="en-US" dirty="0"/>
              <a:t>，</a:t>
            </a:r>
            <a:r>
              <a:rPr lang="en-US" altLang="zh-CN" dirty="0"/>
              <a:t>x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的</a:t>
            </a:r>
            <a:r>
              <a:rPr lang="en-US" altLang="zh-CN" dirty="0"/>
              <a:t>Z</a:t>
            </a:r>
            <a:r>
              <a:rPr lang="zh-CN" altLang="en-US" dirty="0"/>
              <a:t>变换，然后求出</a:t>
            </a:r>
            <a:r>
              <a:rPr lang="en-US" altLang="zh-CN" dirty="0"/>
              <a:t>h1</a:t>
            </a:r>
            <a:r>
              <a:rPr lang="zh-CN" altLang="en-US" dirty="0"/>
              <a:t>的</a:t>
            </a:r>
            <a:r>
              <a:rPr lang="en-US" altLang="zh-CN" dirty="0"/>
              <a:t>Z</a:t>
            </a:r>
            <a:r>
              <a:rPr lang="zh-CN" altLang="en-US" dirty="0"/>
              <a:t>变换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9290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一个具有实脉冲响应的连续时间</a:t>
            </a:r>
            <a:r>
              <a:rPr lang="en-US" altLang="zh-CN" dirty="0"/>
              <a:t>LTI</a:t>
            </a:r>
            <a:r>
              <a:rPr lang="zh-CN" altLang="en-US" dirty="0"/>
              <a:t>系统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是表示幅度伸缩的非负实数，</a:t>
            </a:r>
            <a:r>
              <a:rPr lang="en-US" altLang="zh-CN" dirty="0"/>
              <a:t>t0</a:t>
            </a:r>
            <a:r>
              <a:rPr lang="zh-CN" altLang="en-US" dirty="0"/>
              <a:t>表示时延</a:t>
            </a:r>
            <a:endParaRPr lang="en-US" altLang="zh-CN" dirty="0"/>
          </a:p>
          <a:p>
            <a:r>
              <a:rPr lang="zh-CN" altLang="en-US" dirty="0"/>
              <a:t>分别用频率响应的幅度和角度来表示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t0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494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</a:t>
            </a:r>
            <a:r>
              <a:rPr lang="en-US" altLang="zh-CN" dirty="0" err="1"/>
              <a:t>xt</a:t>
            </a:r>
            <a:r>
              <a:rPr lang="zh-CN" altLang="en-US" dirty="0"/>
              <a:t>拆成两项，</a:t>
            </a:r>
            <a:r>
              <a:rPr lang="en-US" altLang="zh-CN" dirty="0"/>
              <a:t>e</a:t>
            </a:r>
            <a:r>
              <a:rPr lang="zh-CN" altLang="en-US" dirty="0"/>
              <a:t>的复指数是</a:t>
            </a:r>
            <a:r>
              <a:rPr lang="en-US" altLang="zh-CN" dirty="0"/>
              <a:t>LTI</a:t>
            </a:r>
            <a:r>
              <a:rPr lang="zh-CN" altLang="en-US" dirty="0"/>
              <a:t>系统的特征函数，利用那个性质，直接带入计算得到输出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这里是没有考虑</a:t>
            </a:r>
            <a:r>
              <a:rPr lang="en-US" altLang="zh-CN" dirty="0"/>
              <a:t>φ</a:t>
            </a:r>
            <a:r>
              <a:rPr lang="zh-CN" altLang="en-US" dirty="0"/>
              <a:t>相位的输出，就可以特征函数直接代入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因为是实系统，</a:t>
            </a:r>
            <a:r>
              <a:rPr lang="en-US" altLang="zh-CN" dirty="0"/>
              <a:t>H(</a:t>
            </a:r>
            <a:r>
              <a:rPr lang="en-US" altLang="zh-CN" dirty="0" err="1"/>
              <a:t>jw</a:t>
            </a:r>
            <a:r>
              <a:rPr lang="en-US" altLang="zh-CN" dirty="0"/>
              <a:t>)</a:t>
            </a:r>
            <a:r>
              <a:rPr lang="zh-CN" altLang="en-US" dirty="0"/>
              <a:t>互为</a:t>
            </a:r>
            <a:r>
              <a:rPr lang="en-US" altLang="zh-CN" dirty="0"/>
              <a:t>H(-</a:t>
            </a:r>
            <a:r>
              <a:rPr lang="en-US" altLang="zh-CN" dirty="0" err="1"/>
              <a:t>jw</a:t>
            </a:r>
            <a:r>
              <a:rPr lang="en-US" altLang="zh-CN" dirty="0"/>
              <a:t>)</a:t>
            </a:r>
            <a:r>
              <a:rPr lang="zh-CN" altLang="en-US" dirty="0"/>
              <a:t>为复共轭对，后面的指数项也是复共轭的，所以实部相加，虚部抵消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3737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线性时不变系统，时延也直接带进来；</a:t>
            </a:r>
            <a:endParaRPr lang="en-US" altLang="zh-CN" dirty="0"/>
          </a:p>
          <a:p>
            <a:r>
              <a:rPr lang="zh-CN" altLang="en-US" dirty="0"/>
              <a:t>再转换为题目要求的形式，求出相应参数。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5692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这是一个因果稳定</a:t>
            </a:r>
            <a:r>
              <a:rPr lang="en-US" altLang="zh-CN" dirty="0"/>
              <a:t>LTI</a:t>
            </a:r>
            <a:r>
              <a:rPr lang="zh-CN" altLang="en-US" dirty="0"/>
              <a:t>系统的频率响应</a:t>
            </a:r>
            <a:endParaRPr lang="en-US" altLang="zh-CN" dirty="0"/>
          </a:p>
          <a:p>
            <a:r>
              <a:rPr lang="zh-CN" altLang="en-US" dirty="0"/>
              <a:t>这里计算角度少打了一个负号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a</a:t>
            </a:r>
            <a:r>
              <a:rPr lang="zh-CN" altLang="en-US" dirty="0"/>
              <a:t>小问计算分子和分母的模的比，得到</a:t>
            </a:r>
            <a:r>
              <a:rPr lang="en-US" altLang="zh-CN" dirty="0"/>
              <a:t>1</a:t>
            </a:r>
            <a:r>
              <a:rPr lang="zh-CN" altLang="en-US" dirty="0"/>
              <a:t>；</a:t>
            </a:r>
            <a:r>
              <a:rPr lang="en-US" altLang="zh-CN" dirty="0"/>
              <a:t>b</a:t>
            </a:r>
            <a:r>
              <a:rPr lang="zh-CN" altLang="en-US" dirty="0"/>
              <a:t>小问相当于用分子的相角，减分母的相角，求群时延再求导取负，得到</a:t>
            </a:r>
            <a:r>
              <a:rPr lang="en-US" altLang="zh-CN" dirty="0"/>
              <a:t>2</a:t>
            </a:r>
            <a:r>
              <a:rPr lang="zh-CN" altLang="en-US" dirty="0"/>
              <a:t>正确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9968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连续时间</a:t>
            </a:r>
            <a:r>
              <a:rPr lang="en-US" altLang="zh-CN" dirty="0"/>
              <a:t>LTI</a:t>
            </a:r>
            <a:r>
              <a:rPr lang="zh-CN" altLang="en-US" dirty="0"/>
              <a:t>系统</a:t>
            </a:r>
            <a:r>
              <a:rPr lang="en-US" altLang="zh-CN" dirty="0"/>
              <a:t>S</a:t>
            </a:r>
            <a:r>
              <a:rPr lang="zh-CN" altLang="en-US" dirty="0"/>
              <a:t>，</a:t>
            </a:r>
            <a:r>
              <a:rPr lang="en-US" altLang="zh-CN" dirty="0"/>
              <a:t>H</a:t>
            </a:r>
            <a:r>
              <a:rPr lang="zh-CN" altLang="en-US" dirty="0"/>
              <a:t>由</a:t>
            </a:r>
            <a:r>
              <a:rPr lang="en-US" altLang="zh-CN" dirty="0"/>
              <a:t>H1</a:t>
            </a:r>
            <a:r>
              <a:rPr lang="zh-CN" altLang="en-US" dirty="0"/>
              <a:t>和</a:t>
            </a:r>
            <a:r>
              <a:rPr lang="en-US" altLang="zh-CN" dirty="0"/>
              <a:t>H2</a:t>
            </a:r>
            <a:r>
              <a:rPr lang="zh-CN" altLang="en-US" dirty="0"/>
              <a:t>级联的系统构成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分别给出</a:t>
            </a:r>
            <a:r>
              <a:rPr lang="en-US" altLang="zh-CN" dirty="0"/>
              <a:t>H1</a:t>
            </a:r>
            <a:r>
              <a:rPr lang="zh-CN" altLang="en-US" dirty="0"/>
              <a:t>和</a:t>
            </a:r>
            <a:r>
              <a:rPr lang="en-US" altLang="zh-CN" dirty="0"/>
              <a:t>H</a:t>
            </a:r>
            <a:r>
              <a:rPr lang="zh-CN" altLang="en-US" dirty="0"/>
              <a:t>的幅度波特图，求</a:t>
            </a:r>
            <a:r>
              <a:rPr lang="en-US" altLang="zh-CN" dirty="0"/>
              <a:t>H2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首先根据</a:t>
            </a:r>
            <a:r>
              <a:rPr lang="en-US" altLang="zh-CN" dirty="0"/>
              <a:t>h1(</a:t>
            </a:r>
            <a:r>
              <a:rPr lang="en-US" altLang="zh-CN" dirty="0" err="1"/>
              <a:t>jw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h(</a:t>
            </a:r>
            <a:r>
              <a:rPr lang="en-US" altLang="zh-CN" dirty="0" err="1"/>
              <a:t>jw</a:t>
            </a:r>
            <a:r>
              <a:rPr lang="en-US" altLang="zh-CN" dirty="0"/>
              <a:t>)</a:t>
            </a:r>
            <a:r>
              <a:rPr lang="zh-CN" altLang="en-US" dirty="0"/>
              <a:t>的幅频响应图像，写出各自的表达式，然后相除就可以了。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62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原信号有绝对值符号，把绝对值去掉之后，变成这样的两项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分别对两项求拉普拉斯变换（时域乘</a:t>
            </a:r>
            <a:r>
              <a:rPr lang="en-US" altLang="zh-CN" dirty="0"/>
              <a:t>t</a:t>
            </a:r>
            <a:r>
              <a:rPr lang="zh-CN" altLang="en-US" dirty="0"/>
              <a:t>就是频域求导取负）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相加，收敛域取交集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5494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H1</a:t>
            </a:r>
            <a:r>
              <a:rPr lang="zh-CN" altLang="en-US" dirty="0"/>
              <a:t>，</a:t>
            </a:r>
            <a:r>
              <a:rPr lang="en-US" altLang="zh-CN" dirty="0"/>
              <a:t>w</a:t>
            </a:r>
            <a:r>
              <a:rPr lang="zh-CN" altLang="en-US" dirty="0"/>
              <a:t>在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zh-CN" altLang="en-US" dirty="0"/>
              <a:t>，</a:t>
            </a:r>
            <a:r>
              <a:rPr lang="en-US" altLang="zh-CN" dirty="0"/>
              <a:t>40</a:t>
            </a:r>
            <a:r>
              <a:rPr lang="zh-CN" altLang="en-US" dirty="0"/>
              <a:t>的时候出现拐点，斜线都是</a:t>
            </a:r>
            <a:r>
              <a:rPr lang="en-US" altLang="zh-CN" dirty="0"/>
              <a:t>20dB/</a:t>
            </a:r>
            <a:r>
              <a:rPr lang="zh-CN" altLang="en-US" dirty="0"/>
              <a:t>十倍频程，和</a:t>
            </a:r>
            <a:r>
              <a:rPr lang="en-US" altLang="zh-CN" dirty="0"/>
              <a:t>-20</a:t>
            </a:r>
            <a:r>
              <a:rPr lang="zh-CN" altLang="en-US" dirty="0"/>
              <a:t>，</a:t>
            </a:r>
            <a:r>
              <a:rPr lang="en-US" altLang="zh-CN" dirty="0"/>
              <a:t>H2</a:t>
            </a:r>
            <a:r>
              <a:rPr lang="zh-CN" altLang="en-US" dirty="0"/>
              <a:t>在</a:t>
            </a:r>
            <a:r>
              <a:rPr lang="en-US" altLang="zh-CN" dirty="0"/>
              <a:t>8</a:t>
            </a:r>
            <a:r>
              <a:rPr lang="zh-CN" altLang="en-US" dirty="0"/>
              <a:t>处下拐，并且斜率是</a:t>
            </a:r>
            <a:r>
              <a:rPr lang="en-US" altLang="zh-CN" dirty="0"/>
              <a:t>-40dB/decade</a:t>
            </a:r>
          </a:p>
          <a:p>
            <a:r>
              <a:rPr lang="zh-CN" altLang="en-US" dirty="0"/>
              <a:t>往上折</a:t>
            </a:r>
            <a:r>
              <a:rPr lang="en-US" altLang="zh-CN" dirty="0"/>
              <a:t>45°</a:t>
            </a:r>
            <a:r>
              <a:rPr lang="zh-CN" altLang="en-US" dirty="0"/>
              <a:t>的地方是零点的位置，往下折的是极点的位置，我们可以根据这个分别列出</a:t>
            </a:r>
            <a:r>
              <a:rPr lang="en-US" altLang="zh-CN" dirty="0"/>
              <a:t>H1</a:t>
            </a:r>
            <a:r>
              <a:rPr lang="zh-CN" altLang="en-US" dirty="0"/>
              <a:t>和</a:t>
            </a:r>
            <a:r>
              <a:rPr lang="en-US" altLang="zh-CN" dirty="0"/>
              <a:t>H2</a:t>
            </a:r>
            <a:r>
              <a:rPr lang="zh-CN" altLang="en-US" dirty="0"/>
              <a:t>的式子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(6dB</a:t>
            </a:r>
            <a:r>
              <a:rPr lang="zh-CN" altLang="en-US" dirty="0"/>
              <a:t>就是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-20dB</a:t>
            </a:r>
            <a:r>
              <a:rPr lang="zh-CN" altLang="en-US" dirty="0"/>
              <a:t>是</a:t>
            </a:r>
            <a:r>
              <a:rPr lang="en-US" altLang="zh-CN" dirty="0"/>
              <a:t>0.1)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2220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画出下列频率响应的波特图</a:t>
            </a:r>
            <a:endParaRPr lang="en-US" altLang="zh-CN" dirty="0"/>
          </a:p>
          <a:p>
            <a:r>
              <a:rPr lang="zh-CN" altLang="en-US" dirty="0"/>
              <a:t>参考课件上的内容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9844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幅度的拐点在零极点处</a:t>
            </a:r>
            <a:endParaRPr lang="en-US" altLang="zh-CN" dirty="0"/>
          </a:p>
          <a:p>
            <a:r>
              <a:rPr lang="zh-CN" altLang="en-US" dirty="0"/>
              <a:t>相位的拐点在零极点差</a:t>
            </a:r>
            <a:r>
              <a:rPr lang="en-US" altLang="zh-CN" dirty="0"/>
              <a:t>10</a:t>
            </a:r>
            <a:r>
              <a:rPr lang="zh-CN" altLang="en-US" dirty="0"/>
              <a:t>倍处，一次项波动范围是</a:t>
            </a:r>
            <a:r>
              <a:rPr lang="en-US" altLang="zh-CN" dirty="0"/>
              <a:t>pi/2,</a:t>
            </a:r>
            <a:r>
              <a:rPr lang="zh-CN" altLang="en-US" dirty="0"/>
              <a:t>中心在零极点处取</a:t>
            </a:r>
            <a:r>
              <a:rPr lang="en-US" altLang="zh-CN" dirty="0"/>
              <a:t>pi/4</a:t>
            </a:r>
          </a:p>
          <a:p>
            <a:r>
              <a:rPr lang="zh-CN" altLang="en-US" dirty="0"/>
              <a:t>指数决定了幅度变化的斜率，相位的翻倍</a:t>
            </a:r>
            <a:endParaRPr lang="en-US" altLang="zh-CN" dirty="0"/>
          </a:p>
          <a:p>
            <a:r>
              <a:rPr lang="zh-CN" altLang="en-US" dirty="0"/>
              <a:t>最稳定的方法是每一子项分别画出曲线，分子上的做加法，分母上的做减法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第四个最终收敛于</a:t>
            </a:r>
            <a:r>
              <a:rPr lang="en-US" altLang="zh-CN" dirty="0"/>
              <a:t>-pi</a:t>
            </a:r>
            <a:r>
              <a:rPr lang="zh-CN" altLang="en-US" dirty="0"/>
              <a:t>，</a:t>
            </a:r>
            <a:r>
              <a:rPr lang="en-US" altLang="zh-CN" dirty="0"/>
              <a:t>-pi/2</a:t>
            </a:r>
            <a:r>
              <a:rPr lang="zh-CN" altLang="en-US" dirty="0"/>
              <a:t>标在了中点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0509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5,6</a:t>
            </a:r>
            <a:r>
              <a:rPr lang="zh-CN" altLang="en-US" dirty="0"/>
              <a:t>同样的分项画图像然后叠加</a:t>
            </a:r>
            <a:endParaRPr lang="en-US" altLang="zh-CN" dirty="0"/>
          </a:p>
          <a:p>
            <a:r>
              <a:rPr lang="en-US" altLang="zh-CN" dirty="0"/>
              <a:t>7,8</a:t>
            </a:r>
            <a:r>
              <a:rPr lang="zh-CN" altLang="en-US" dirty="0"/>
              <a:t>用到课件的</a:t>
            </a:r>
            <a:r>
              <a:rPr lang="en-US" altLang="zh-CN" dirty="0"/>
              <a:t>Q</a:t>
            </a:r>
            <a:r>
              <a:rPr lang="zh-CN" altLang="en-US" dirty="0"/>
              <a:t>值模型，这里注意幅度要乘</a:t>
            </a:r>
            <a:r>
              <a:rPr lang="en-US" altLang="zh-CN" dirty="0"/>
              <a:t>2</a:t>
            </a:r>
            <a:r>
              <a:rPr lang="zh-CN" altLang="en-US" dirty="0"/>
              <a:t>，即</a:t>
            </a:r>
            <a:r>
              <a:rPr lang="en-US" altLang="zh-CN" dirty="0"/>
              <a:t>40dB</a:t>
            </a:r>
            <a:r>
              <a:rPr lang="zh-CN" altLang="en-US" dirty="0"/>
              <a:t>衰减；相位角是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pi</a:t>
            </a:r>
            <a:r>
              <a:rPr lang="zh-CN" altLang="en-US" dirty="0"/>
              <a:t>范围，仍然</a:t>
            </a:r>
            <a:r>
              <a:rPr lang="en-US" altLang="zh-CN" dirty="0"/>
              <a:t>10</a:t>
            </a:r>
            <a:r>
              <a:rPr lang="zh-CN" altLang="en-US" dirty="0"/>
              <a:t>倍点拐点，中心取</a:t>
            </a:r>
            <a:r>
              <a:rPr lang="en-US" altLang="zh-CN" dirty="0"/>
              <a:t>pi/2</a:t>
            </a:r>
          </a:p>
          <a:p>
            <a:r>
              <a:rPr lang="zh-CN" altLang="en-US" dirty="0"/>
              <a:t>计算一下极值点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的极值点应该是根号下</a:t>
            </a:r>
            <a:r>
              <a:rPr lang="en-US" altLang="zh-CN" dirty="0"/>
              <a:t>7/8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010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5,6</a:t>
            </a:r>
            <a:r>
              <a:rPr lang="zh-CN" altLang="en-US" dirty="0"/>
              <a:t>同样的分项画图像然后叠加</a:t>
            </a:r>
            <a:endParaRPr lang="en-US" altLang="zh-CN" dirty="0"/>
          </a:p>
          <a:p>
            <a:r>
              <a:rPr lang="en-US" altLang="zh-CN" dirty="0"/>
              <a:t>7,8</a:t>
            </a:r>
            <a:r>
              <a:rPr lang="zh-CN" altLang="en-US" dirty="0"/>
              <a:t>用到课件的</a:t>
            </a:r>
            <a:r>
              <a:rPr lang="en-US" altLang="zh-CN" dirty="0"/>
              <a:t>Q</a:t>
            </a:r>
            <a:r>
              <a:rPr lang="zh-CN" altLang="en-US" dirty="0"/>
              <a:t>值模型，这里注意幅度要乘</a:t>
            </a:r>
            <a:r>
              <a:rPr lang="en-US" altLang="zh-CN" dirty="0"/>
              <a:t>2</a:t>
            </a:r>
            <a:r>
              <a:rPr lang="zh-CN" altLang="en-US" dirty="0"/>
              <a:t>，即</a:t>
            </a:r>
            <a:r>
              <a:rPr lang="en-US" altLang="zh-CN" dirty="0"/>
              <a:t>40dB</a:t>
            </a:r>
            <a:r>
              <a:rPr lang="zh-CN" altLang="en-US" dirty="0"/>
              <a:t>衰减；相位角是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pi</a:t>
            </a:r>
            <a:r>
              <a:rPr lang="zh-CN" altLang="en-US" dirty="0"/>
              <a:t>范围，仍然</a:t>
            </a:r>
            <a:r>
              <a:rPr lang="en-US" altLang="zh-CN" dirty="0"/>
              <a:t>10</a:t>
            </a:r>
            <a:r>
              <a:rPr lang="zh-CN" altLang="en-US" dirty="0"/>
              <a:t>倍点拐点，中心取</a:t>
            </a:r>
            <a:r>
              <a:rPr lang="en-US" altLang="zh-CN" dirty="0"/>
              <a:t>pi/2</a:t>
            </a:r>
          </a:p>
          <a:p>
            <a:r>
              <a:rPr lang="zh-CN" altLang="en-US" dirty="0"/>
              <a:t>计算一下极值点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的极值点应该是根号下</a:t>
            </a:r>
            <a:r>
              <a:rPr lang="en-US" altLang="zh-CN" dirty="0"/>
              <a:t>7/8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0255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9,10</a:t>
            </a:r>
            <a:r>
              <a:rPr lang="zh-CN" altLang="en-US" dirty="0"/>
              <a:t>同样的</a:t>
            </a:r>
            <a:r>
              <a:rPr lang="en-US" altLang="zh-CN" dirty="0"/>
              <a:t>Q</a:t>
            </a:r>
            <a:r>
              <a:rPr lang="zh-CN" altLang="en-US" dirty="0"/>
              <a:t>值模型，这次在分子</a:t>
            </a:r>
            <a:endParaRPr lang="en-US" altLang="zh-CN" dirty="0"/>
          </a:p>
          <a:p>
            <a:r>
              <a:rPr lang="en-US" altLang="zh-CN" dirty="0"/>
              <a:t>11</a:t>
            </a:r>
            <a:r>
              <a:rPr lang="zh-CN" altLang="en-US" dirty="0"/>
              <a:t>综合性，四个分量分别考虑然后叠加，幅度图</a:t>
            </a:r>
            <a:r>
              <a:rPr lang="en-US" altLang="zh-CN" dirty="0"/>
              <a:t>1</a:t>
            </a:r>
            <a:r>
              <a:rPr lang="zh-CN" altLang="en-US" dirty="0"/>
              <a:t>处稍微冒尖</a:t>
            </a:r>
            <a:endParaRPr lang="en-US" altLang="zh-CN" dirty="0"/>
          </a:p>
          <a:p>
            <a:r>
              <a:rPr lang="zh-CN" altLang="en-US" dirty="0"/>
              <a:t>注意一些拐点的细微地方，</a:t>
            </a:r>
            <a:r>
              <a:rPr lang="en-US" altLang="zh-CN" dirty="0"/>
              <a:t>w^2=0.9</a:t>
            </a:r>
            <a:r>
              <a:rPr lang="zh-CN" altLang="en-US" dirty="0"/>
              <a:t>是相位零点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4220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这一题要画出时域尺缩对应的频域波特图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5228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利用尺缩性质，时域上这样变相当于频域上除以</a:t>
            </a:r>
            <a:r>
              <a:rPr lang="en-US" altLang="zh-CN" dirty="0"/>
              <a:t>10</a:t>
            </a:r>
            <a:r>
              <a:rPr lang="zh-CN" altLang="en-US" dirty="0"/>
              <a:t>，因为频域取</a:t>
            </a:r>
            <a:r>
              <a:rPr lang="en-US" altLang="zh-CN" dirty="0"/>
              <a:t>10</a:t>
            </a:r>
            <a:r>
              <a:rPr lang="zh-CN" altLang="en-US" dirty="0"/>
              <a:t>的对数，对应在波特图上是曲线往右移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decade</a:t>
            </a:r>
            <a:r>
              <a:rPr lang="zh-CN" altLang="en-US" dirty="0"/>
              <a:t>（坐标轴左移），形状不变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0626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这题是六个连续</a:t>
            </a:r>
            <a:r>
              <a:rPr lang="en-US" altLang="zh-CN" dirty="0"/>
              <a:t>LTI</a:t>
            </a:r>
            <a:r>
              <a:rPr lang="zh-CN" altLang="en-US" dirty="0"/>
              <a:t>系统的零极点图，找到其对应的脉冲响应，波特幅度和角度图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0</a:t>
            </a:r>
            <a:r>
              <a:rPr lang="zh-CN" altLang="en-US" dirty="0"/>
              <a:t>处一个极点，就是</a:t>
            </a:r>
            <a:r>
              <a:rPr lang="en-US" altLang="zh-CN" dirty="0"/>
              <a:t>1/s</a:t>
            </a:r>
            <a:r>
              <a:rPr lang="zh-CN" altLang="en-US" dirty="0"/>
              <a:t>的形状，基础形式，</a:t>
            </a:r>
            <a:r>
              <a:rPr lang="en-US" altLang="zh-CN" dirty="0"/>
              <a:t>e_0t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：两个复共轭极点，就是</a:t>
            </a:r>
            <a:r>
              <a:rPr lang="en-US" altLang="zh-CN" dirty="0"/>
              <a:t>1/(</a:t>
            </a:r>
            <a:r>
              <a:rPr lang="en-US" altLang="zh-CN" dirty="0" err="1"/>
              <a:t>s+m-j</a:t>
            </a:r>
            <a:r>
              <a:rPr lang="en-US" altLang="zh-CN" dirty="0"/>
              <a:t>)(</a:t>
            </a:r>
            <a:r>
              <a:rPr lang="en-US" altLang="zh-CN" dirty="0" err="1"/>
              <a:t>s+m+j</a:t>
            </a:r>
            <a:r>
              <a:rPr lang="en-US" altLang="zh-CN" dirty="0"/>
              <a:t>)</a:t>
            </a:r>
            <a:r>
              <a:rPr lang="zh-CN" altLang="en-US" dirty="0"/>
              <a:t>，时域是衰减的正弦形状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</a:t>
            </a:r>
            <a:r>
              <a:rPr lang="zh-CN" altLang="en-US" dirty="0"/>
              <a:t>：一个极点一个零点，</a:t>
            </a:r>
            <a:r>
              <a:rPr lang="en-US" altLang="zh-CN" dirty="0"/>
              <a:t>s/(s+1)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4: </a:t>
            </a:r>
            <a:r>
              <a:rPr lang="zh-CN" altLang="en-US" dirty="0"/>
              <a:t>一个极点，</a:t>
            </a:r>
            <a:r>
              <a:rPr lang="en-US" altLang="zh-CN" dirty="0"/>
              <a:t>1/(s+1)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5: </a:t>
            </a:r>
            <a:r>
              <a:rPr lang="zh-CN" altLang="en-US" dirty="0"/>
              <a:t>两个共轭极点、零点，</a:t>
            </a:r>
            <a:r>
              <a:rPr lang="en-US" altLang="zh-CN" dirty="0"/>
              <a:t>(s-1+j)(s-1-j)/(s+1-j)(s+1+j)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6: </a:t>
            </a:r>
            <a:r>
              <a:rPr lang="zh-CN" altLang="en-US" dirty="0"/>
              <a:t>两个共轭极点，一个零点</a:t>
            </a:r>
            <a:r>
              <a:rPr lang="en-US" altLang="zh-CN" dirty="0"/>
              <a:t>s/(s+1-j)(s+1+j)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7598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0</a:t>
            </a:r>
            <a:r>
              <a:rPr lang="zh-CN" altLang="en-US" dirty="0"/>
              <a:t>处一个极点，就是</a:t>
            </a:r>
            <a:r>
              <a:rPr lang="en-US" altLang="zh-CN" dirty="0"/>
              <a:t>1/s</a:t>
            </a:r>
            <a:r>
              <a:rPr lang="zh-CN" altLang="en-US" dirty="0"/>
              <a:t>的形状，基础形式，</a:t>
            </a:r>
            <a:r>
              <a:rPr lang="en-US" altLang="zh-CN" dirty="0"/>
              <a:t>u(t)</a:t>
            </a:r>
            <a:r>
              <a:rPr lang="zh-CN" altLang="en-US" dirty="0"/>
              <a:t>，图</a:t>
            </a:r>
            <a:r>
              <a:rPr lang="en-US" altLang="zh-CN" dirty="0"/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：两个复共轭极点，</a:t>
            </a:r>
            <a:r>
              <a:rPr lang="en-US" altLang="zh-CN" dirty="0"/>
              <a:t>e^-mt*sin(t)*u(t)</a:t>
            </a:r>
            <a:r>
              <a:rPr lang="zh-CN" altLang="en-US" dirty="0"/>
              <a:t>，时域是衰减的正弦形状，图</a:t>
            </a:r>
            <a:r>
              <a:rPr lang="en-US" altLang="zh-CN" dirty="0"/>
              <a:t>1</a:t>
            </a:r>
            <a:r>
              <a:rPr lang="zh-CN" altLang="en-US" dirty="0"/>
              <a:t>（</a:t>
            </a:r>
            <a:r>
              <a:rPr lang="en-US" altLang="zh-CN" dirty="0"/>
              <a:t>0</a:t>
            </a:r>
            <a:r>
              <a:rPr lang="zh-CN" altLang="en-US" dirty="0"/>
              <a:t>处取</a:t>
            </a:r>
            <a:r>
              <a:rPr lang="en-US" altLang="zh-CN" dirty="0"/>
              <a:t>0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</a:t>
            </a:r>
            <a:r>
              <a:rPr lang="zh-CN" altLang="en-US" dirty="0"/>
              <a:t>：冲激信号减去指数衰减，图</a:t>
            </a:r>
            <a:r>
              <a:rPr lang="en-US" altLang="zh-CN" dirty="0"/>
              <a:t>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4</a:t>
            </a:r>
            <a:r>
              <a:rPr lang="zh-CN" altLang="en-US" dirty="0"/>
              <a:t>：指数衰减，</a:t>
            </a:r>
            <a:r>
              <a:rPr lang="en-US" altLang="zh-CN" dirty="0"/>
              <a:t>e^-t*u(t)</a:t>
            </a:r>
            <a:r>
              <a:rPr lang="zh-CN" altLang="en-US" dirty="0"/>
              <a:t>，图</a:t>
            </a:r>
            <a:r>
              <a:rPr lang="en-US" altLang="zh-CN" dirty="0"/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5</a:t>
            </a:r>
            <a:r>
              <a:rPr lang="zh-CN" altLang="en-US" dirty="0"/>
              <a:t>：冲激减去变化相位的余弦衰减，图</a:t>
            </a:r>
            <a:r>
              <a:rPr lang="en-US" altLang="zh-CN" dirty="0"/>
              <a:t>6, d(t)+(-3e^-t*cost+5e^-t*</a:t>
            </a:r>
            <a:r>
              <a:rPr lang="en-US" altLang="zh-CN" dirty="0" err="1"/>
              <a:t>sint</a:t>
            </a:r>
            <a:r>
              <a:rPr lang="en-US" altLang="zh-CN" dirty="0"/>
              <a:t>)*u(t)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6</a:t>
            </a:r>
            <a:r>
              <a:rPr lang="zh-CN" altLang="en-US" dirty="0"/>
              <a:t>：变化相位的余弦衰减，图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e^-t*cos(</a:t>
            </a:r>
            <a:r>
              <a:rPr lang="en-US" altLang="zh-CN" dirty="0" err="1"/>
              <a:t>t+pi</a:t>
            </a:r>
            <a:r>
              <a:rPr lang="en-US" altLang="zh-CN" dirty="0"/>
              <a:t>/4)*u(t)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649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很难从定义直接求出来，</a:t>
            </a:r>
            <a:endParaRPr lang="en-US" altLang="zh-CN" dirty="0"/>
          </a:p>
          <a:p>
            <a:r>
              <a:rPr lang="zh-CN" altLang="en-US" dirty="0"/>
              <a:t>但是求这个信号的</a:t>
            </a:r>
            <a:r>
              <a:rPr lang="zh-CN" altLang="en-US" b="1" dirty="0"/>
              <a:t>导数</a:t>
            </a:r>
            <a:r>
              <a:rPr lang="zh-CN" altLang="en-US" dirty="0"/>
              <a:t>的拉普拉斯变换比较简单（我们要充分利用拉普拉斯变换的几条性质，线性，导数，积分，时移，频移，对偶等等，需要多练一下）</a:t>
            </a:r>
            <a:endParaRPr lang="en-US" altLang="zh-CN" dirty="0"/>
          </a:p>
          <a:p>
            <a:r>
              <a:rPr lang="zh-CN" altLang="en-US" dirty="0"/>
              <a:t>时域积分，对应频域除以</a:t>
            </a:r>
            <a:r>
              <a:rPr lang="en-US" altLang="zh-CN" dirty="0"/>
              <a:t>s</a:t>
            </a:r>
          </a:p>
          <a:p>
            <a:r>
              <a:rPr lang="zh-CN" altLang="en-US" dirty="0"/>
              <a:t>时移</a:t>
            </a:r>
            <a:r>
              <a:rPr lang="en-US" altLang="zh-CN" dirty="0"/>
              <a:t>-T</a:t>
            </a:r>
            <a:r>
              <a:rPr lang="zh-CN" altLang="en-US" dirty="0"/>
              <a:t>，频域是乘以</a:t>
            </a:r>
            <a:r>
              <a:rPr lang="en-US" altLang="zh-CN" dirty="0"/>
              <a:t>e_(-</a:t>
            </a:r>
            <a:r>
              <a:rPr lang="en-US" altLang="zh-CN" dirty="0" err="1"/>
              <a:t>sT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因为</a:t>
            </a:r>
            <a:r>
              <a:rPr lang="en-US" altLang="zh-CN" dirty="0"/>
              <a:t>x3</a:t>
            </a:r>
            <a:r>
              <a:rPr lang="zh-CN" altLang="en-US" dirty="0"/>
              <a:t>是有限时长的，所以收敛域是整个</a:t>
            </a:r>
            <a:r>
              <a:rPr lang="en-US" altLang="zh-CN" dirty="0"/>
              <a:t>s</a:t>
            </a:r>
            <a:r>
              <a:rPr lang="zh-CN" altLang="en-US" dirty="0"/>
              <a:t>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9914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幅度：子项乘除法，对应对数加减法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0</a:t>
            </a:r>
            <a:r>
              <a:rPr lang="zh-CN" altLang="en-US" dirty="0"/>
              <a:t>处一个极点，</a:t>
            </a:r>
            <a:r>
              <a:rPr lang="en-US" altLang="zh-CN" dirty="0"/>
              <a:t>1/</a:t>
            </a:r>
            <a:r>
              <a:rPr lang="en-US" altLang="zh-CN" dirty="0" err="1"/>
              <a:t>jw</a:t>
            </a:r>
            <a:r>
              <a:rPr lang="zh-CN" altLang="en-US" dirty="0"/>
              <a:t>，对应</a:t>
            </a:r>
            <a:r>
              <a:rPr lang="en-US" altLang="zh-CN" dirty="0"/>
              <a:t>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：两个复共轭极点，</a:t>
            </a:r>
            <a:r>
              <a:rPr lang="en-US" altLang="zh-CN" dirty="0"/>
              <a:t>1/s^2+s+1,</a:t>
            </a:r>
            <a:r>
              <a:rPr lang="zh-CN" altLang="en-US" dirty="0"/>
              <a:t>课件中的</a:t>
            </a:r>
            <a:r>
              <a:rPr lang="en-US" altLang="zh-CN" dirty="0"/>
              <a:t>Q</a:t>
            </a:r>
            <a:r>
              <a:rPr lang="zh-CN" altLang="en-US" dirty="0"/>
              <a:t>值情况，对应</a:t>
            </a:r>
            <a:r>
              <a:rPr lang="en-US" altLang="zh-CN" dirty="0"/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s/s+1</a:t>
            </a:r>
            <a:r>
              <a:rPr lang="zh-CN" altLang="en-US" dirty="0"/>
              <a:t>，</a:t>
            </a:r>
            <a:r>
              <a:rPr lang="en-US" altLang="zh-CN" dirty="0"/>
              <a:t>0,1</a:t>
            </a:r>
            <a:r>
              <a:rPr lang="zh-CN" altLang="en-US" dirty="0"/>
              <a:t>两个跳变之处，</a:t>
            </a:r>
            <a:r>
              <a:rPr lang="en-US" altLang="zh-CN" dirty="0"/>
              <a:t>1</a:t>
            </a:r>
            <a:r>
              <a:rPr lang="zh-CN" altLang="en-US" dirty="0"/>
              <a:t>之后持平，对应</a:t>
            </a:r>
            <a:r>
              <a:rPr lang="en-US" altLang="zh-CN" dirty="0"/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4</a:t>
            </a:r>
            <a:r>
              <a:rPr lang="zh-CN" altLang="en-US" dirty="0"/>
              <a:t>：</a:t>
            </a:r>
            <a:r>
              <a:rPr lang="en-US" altLang="zh-CN" dirty="0"/>
              <a:t>1/s+1,1</a:t>
            </a:r>
            <a:r>
              <a:rPr lang="zh-CN" altLang="en-US" dirty="0"/>
              <a:t>处开始衰减，对应</a:t>
            </a:r>
            <a:r>
              <a:rPr lang="en-US" altLang="zh-CN" dirty="0"/>
              <a:t>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5: </a:t>
            </a:r>
            <a:r>
              <a:rPr lang="zh-CN" altLang="en-US" dirty="0"/>
              <a:t>幅度值不变，对应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6</a:t>
            </a:r>
            <a:r>
              <a:rPr lang="zh-CN" altLang="en-US" dirty="0"/>
              <a:t>：</a:t>
            </a:r>
            <a:r>
              <a:rPr lang="en-US" altLang="zh-CN" dirty="0"/>
              <a:t>s/s^2+s+1,</a:t>
            </a:r>
            <a:r>
              <a:rPr lang="zh-CN" altLang="en-US" dirty="0"/>
              <a:t>存在一个峰值，对应</a:t>
            </a:r>
            <a:r>
              <a:rPr lang="en-US" altLang="zh-CN" dirty="0"/>
              <a:t>4</a:t>
            </a:r>
            <a:r>
              <a:rPr lang="zh-CN" altLang="en-US" dirty="0"/>
              <a:t>，或者说在</a:t>
            </a:r>
            <a:r>
              <a:rPr lang="en-US" altLang="zh-CN" dirty="0"/>
              <a:t>2</a:t>
            </a:r>
            <a:r>
              <a:rPr lang="zh-CN" altLang="en-US" dirty="0"/>
              <a:t>基础上叠加一个</a:t>
            </a:r>
            <a:r>
              <a:rPr lang="en-US" altLang="zh-CN" dirty="0"/>
              <a:t>0</a:t>
            </a:r>
            <a:r>
              <a:rPr lang="zh-CN" altLang="en-US" dirty="0"/>
              <a:t>开始的</a:t>
            </a:r>
            <a:r>
              <a:rPr lang="en-US" altLang="zh-CN" dirty="0"/>
              <a:t>20dB</a:t>
            </a:r>
            <a:r>
              <a:rPr lang="zh-CN" altLang="en-US" dirty="0"/>
              <a:t>上升曲线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9096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相位：子项加减法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0</a:t>
            </a:r>
            <a:r>
              <a:rPr lang="zh-CN" altLang="en-US" dirty="0"/>
              <a:t>处一个极点，</a:t>
            </a:r>
            <a:r>
              <a:rPr lang="en-US" altLang="zh-CN" dirty="0"/>
              <a:t>1/</a:t>
            </a:r>
            <a:r>
              <a:rPr lang="en-US" altLang="zh-CN" dirty="0" err="1"/>
              <a:t>jw</a:t>
            </a:r>
            <a:r>
              <a:rPr lang="zh-CN" altLang="en-US" dirty="0"/>
              <a:t>，角度恒为</a:t>
            </a:r>
            <a:r>
              <a:rPr lang="en-US" altLang="zh-CN" dirty="0"/>
              <a:t>-90°</a:t>
            </a:r>
            <a:r>
              <a:rPr lang="zh-CN" altLang="en-US" dirty="0"/>
              <a:t>， 对应</a:t>
            </a:r>
            <a:r>
              <a:rPr lang="en-US" altLang="zh-CN" dirty="0"/>
              <a:t>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：两个复共轭极点，课件上带</a:t>
            </a:r>
            <a:r>
              <a:rPr lang="en-US" altLang="zh-CN" dirty="0"/>
              <a:t>Q</a:t>
            </a:r>
            <a:r>
              <a:rPr lang="zh-CN" altLang="en-US" dirty="0"/>
              <a:t>值的相位图，开始为</a:t>
            </a:r>
            <a:r>
              <a:rPr lang="en-US" altLang="zh-CN" dirty="0"/>
              <a:t>0</a:t>
            </a:r>
            <a:r>
              <a:rPr lang="zh-CN" altLang="en-US" dirty="0"/>
              <a:t>，最终为</a:t>
            </a:r>
            <a:r>
              <a:rPr lang="en-US" altLang="zh-CN" dirty="0"/>
              <a:t>-pi</a:t>
            </a:r>
            <a:r>
              <a:rPr lang="zh-CN" altLang="en-US" dirty="0"/>
              <a:t>，对应</a:t>
            </a:r>
            <a:r>
              <a:rPr lang="en-US" altLang="zh-CN" dirty="0"/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</a:t>
            </a:r>
            <a:r>
              <a:rPr lang="zh-CN" altLang="en-US" dirty="0"/>
              <a:t>：从</a:t>
            </a:r>
            <a:r>
              <a:rPr lang="en-US" altLang="zh-CN" dirty="0"/>
              <a:t>pi/2</a:t>
            </a:r>
            <a:r>
              <a:rPr lang="zh-CN" altLang="en-US" dirty="0"/>
              <a:t>减到</a:t>
            </a:r>
            <a:r>
              <a:rPr lang="en-US" altLang="zh-CN" dirty="0"/>
              <a:t>0</a:t>
            </a:r>
            <a:r>
              <a:rPr lang="zh-CN" altLang="en-US" dirty="0"/>
              <a:t>，分子恒为</a:t>
            </a:r>
            <a:r>
              <a:rPr lang="en-US" altLang="zh-CN" dirty="0"/>
              <a:t>pi/2</a:t>
            </a:r>
            <a:r>
              <a:rPr lang="zh-CN" altLang="en-US" dirty="0"/>
              <a:t>，分母是从</a:t>
            </a:r>
            <a:r>
              <a:rPr lang="en-US" altLang="zh-CN" dirty="0"/>
              <a:t>0</a:t>
            </a:r>
            <a:r>
              <a:rPr lang="zh-CN" altLang="en-US" dirty="0"/>
              <a:t>升到</a:t>
            </a:r>
            <a:r>
              <a:rPr lang="en-US" altLang="zh-CN" dirty="0"/>
              <a:t>pi/2</a:t>
            </a:r>
            <a:r>
              <a:rPr lang="zh-CN" altLang="en-US" dirty="0"/>
              <a:t>，中间是</a:t>
            </a:r>
            <a:r>
              <a:rPr lang="en-US" altLang="zh-CN" dirty="0"/>
              <a:t>pi/4</a:t>
            </a:r>
            <a:r>
              <a:rPr lang="zh-CN" altLang="en-US" dirty="0"/>
              <a:t>，二者相减对应</a:t>
            </a:r>
            <a:r>
              <a:rPr lang="en-US" altLang="zh-CN" dirty="0"/>
              <a:t>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4</a:t>
            </a:r>
            <a:r>
              <a:rPr lang="zh-CN" altLang="en-US" dirty="0"/>
              <a:t>：相比</a:t>
            </a:r>
            <a:r>
              <a:rPr lang="en-US" altLang="zh-CN" dirty="0"/>
              <a:t>3</a:t>
            </a:r>
            <a:r>
              <a:rPr lang="zh-CN" altLang="en-US" dirty="0"/>
              <a:t>相位减</a:t>
            </a:r>
            <a:r>
              <a:rPr lang="en-US" altLang="zh-CN" dirty="0"/>
              <a:t>pi/2</a:t>
            </a:r>
            <a:r>
              <a:rPr lang="zh-CN" altLang="en-US" dirty="0"/>
              <a:t>，只保留分母部分，对应</a:t>
            </a:r>
            <a:r>
              <a:rPr lang="en-US" altLang="zh-CN" dirty="0"/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5</a:t>
            </a:r>
            <a:r>
              <a:rPr lang="zh-CN" altLang="en-US" dirty="0"/>
              <a:t>：计算相位角，正比于</a:t>
            </a:r>
            <a:r>
              <a:rPr lang="en-US" altLang="zh-CN" dirty="0"/>
              <a:t>-</a:t>
            </a:r>
            <a:r>
              <a:rPr lang="en-US" altLang="zh-CN" dirty="0" err="1"/>
              <a:t>acrtan</a:t>
            </a:r>
            <a:r>
              <a:rPr lang="en-US" altLang="zh-CN" dirty="0"/>
              <a:t>(2w/(2-w^2))</a:t>
            </a:r>
            <a:r>
              <a:rPr lang="zh-CN" altLang="en-US" dirty="0"/>
              <a:t>，有个从</a:t>
            </a:r>
            <a:r>
              <a:rPr lang="en-US" altLang="zh-CN" dirty="0"/>
              <a:t>-pi</a:t>
            </a:r>
            <a:r>
              <a:rPr lang="zh-CN" altLang="en-US" dirty="0"/>
              <a:t>到</a:t>
            </a:r>
            <a:r>
              <a:rPr lang="en-US" altLang="zh-CN" dirty="0"/>
              <a:t>pi</a:t>
            </a:r>
            <a:r>
              <a:rPr lang="zh-CN" altLang="en-US" dirty="0"/>
              <a:t>的跳变，对应</a:t>
            </a:r>
            <a:r>
              <a:rPr lang="en-US" altLang="zh-CN" dirty="0"/>
              <a:t>1</a:t>
            </a:r>
            <a:r>
              <a:rPr lang="zh-CN" altLang="en-US" dirty="0"/>
              <a:t>；或者可以看到，分子分母是共轭的，分子分母相角相反，一除的话就是</a:t>
            </a:r>
            <a:r>
              <a:rPr lang="en-US" altLang="zh-CN" dirty="0"/>
              <a:t>2</a:t>
            </a:r>
            <a:r>
              <a:rPr lang="zh-CN" altLang="en-US" dirty="0"/>
              <a:t>倍分母的相角，相当于</a:t>
            </a:r>
            <a:r>
              <a:rPr lang="en-US" altLang="zh-CN" dirty="0"/>
              <a:t>2</a:t>
            </a:r>
            <a:r>
              <a:rPr lang="zh-CN" altLang="en-US" dirty="0"/>
              <a:t>的相位再乘个</a:t>
            </a:r>
            <a:r>
              <a:rPr lang="en-US" altLang="zh-CN" dirty="0"/>
              <a:t>2</a:t>
            </a:r>
            <a:r>
              <a:rPr lang="zh-CN" altLang="en-US" dirty="0"/>
              <a:t>，到一定地方会出现转折。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6</a:t>
            </a:r>
            <a:r>
              <a:rPr lang="zh-CN" altLang="en-US" dirty="0"/>
              <a:t>：</a:t>
            </a:r>
            <a:r>
              <a:rPr lang="en-US" altLang="zh-CN" dirty="0"/>
              <a:t>2</a:t>
            </a:r>
            <a:r>
              <a:rPr lang="zh-CN" altLang="en-US" dirty="0"/>
              <a:t>的基础上乘</a:t>
            </a:r>
            <a:r>
              <a:rPr lang="en-US" altLang="zh-CN" dirty="0" err="1"/>
              <a:t>jw</a:t>
            </a:r>
            <a:r>
              <a:rPr lang="zh-CN" altLang="en-US" dirty="0"/>
              <a:t>，相位加</a:t>
            </a:r>
            <a:r>
              <a:rPr lang="en-US" altLang="zh-CN" dirty="0"/>
              <a:t>pi/2</a:t>
            </a:r>
            <a:r>
              <a:rPr lang="zh-CN" altLang="en-US" dirty="0"/>
              <a:t>，对应</a:t>
            </a:r>
            <a:r>
              <a:rPr lang="en-US" altLang="zh-CN" dirty="0"/>
              <a:t>5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9723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再回顾一下原题目的零极点图</a:t>
            </a:r>
            <a:endParaRPr lang="en-US" altLang="zh-CN" dirty="0"/>
          </a:p>
          <a:p>
            <a:r>
              <a:rPr lang="zh-CN" altLang="en-US" dirty="0"/>
              <a:t>下面是六个连续</a:t>
            </a:r>
            <a:r>
              <a:rPr lang="en-US" altLang="zh-CN" dirty="0"/>
              <a:t>LTI</a:t>
            </a:r>
            <a:r>
              <a:rPr lang="zh-CN" altLang="en-US" dirty="0"/>
              <a:t>系统的零极点图，脉冲响应，波特幅度和角度图，确定他们的对应关系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0</a:t>
            </a:r>
            <a:r>
              <a:rPr lang="zh-CN" altLang="en-US" dirty="0"/>
              <a:t>处一个极点，就是</a:t>
            </a:r>
            <a:r>
              <a:rPr lang="en-US" altLang="zh-CN" dirty="0"/>
              <a:t>1/s</a:t>
            </a:r>
            <a:r>
              <a:rPr lang="zh-CN" altLang="en-US" dirty="0"/>
              <a:t>的形状，基础形式，</a:t>
            </a:r>
            <a:r>
              <a:rPr lang="en-US" altLang="zh-CN" dirty="0"/>
              <a:t>e_0t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：两个复共轭极点，就是</a:t>
            </a:r>
            <a:r>
              <a:rPr lang="en-US" altLang="zh-CN" dirty="0"/>
              <a:t>1/(</a:t>
            </a:r>
            <a:r>
              <a:rPr lang="en-US" altLang="zh-CN" dirty="0" err="1"/>
              <a:t>s+m-j</a:t>
            </a:r>
            <a:r>
              <a:rPr lang="en-US" altLang="zh-CN" dirty="0"/>
              <a:t>)(</a:t>
            </a:r>
            <a:r>
              <a:rPr lang="en-US" altLang="zh-CN" dirty="0" err="1"/>
              <a:t>s+m+j</a:t>
            </a:r>
            <a:r>
              <a:rPr lang="en-US" altLang="zh-CN" dirty="0"/>
              <a:t>)</a:t>
            </a:r>
            <a:r>
              <a:rPr lang="zh-CN" altLang="en-US" dirty="0"/>
              <a:t>，时域是衰减的正弦形状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</a:t>
            </a:r>
            <a:r>
              <a:rPr lang="zh-CN" altLang="en-US" dirty="0"/>
              <a:t>：一个极点一个零点，</a:t>
            </a:r>
            <a:r>
              <a:rPr lang="en-US" altLang="zh-CN" dirty="0"/>
              <a:t>s/(s+1)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4: </a:t>
            </a:r>
            <a:r>
              <a:rPr lang="zh-CN" altLang="en-US" dirty="0"/>
              <a:t>一个极点，</a:t>
            </a:r>
            <a:r>
              <a:rPr lang="en-US" altLang="zh-CN" dirty="0"/>
              <a:t>1/(s+1)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5: </a:t>
            </a:r>
            <a:r>
              <a:rPr lang="zh-CN" altLang="en-US" dirty="0"/>
              <a:t>两个共轭极点、零点，</a:t>
            </a:r>
            <a:r>
              <a:rPr lang="en-US" altLang="zh-CN" dirty="0"/>
              <a:t>(s-1+j)(s-1-j)/(s+1-j)(s+1+j)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6: </a:t>
            </a:r>
            <a:r>
              <a:rPr lang="zh-CN" altLang="en-US" dirty="0"/>
              <a:t>两个共轭极点，一个零点</a:t>
            </a:r>
            <a:r>
              <a:rPr lang="en-US" altLang="zh-CN" dirty="0"/>
              <a:t>s/(s+1-j)(s+1+j)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0183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8B0DB-0E5D-4B00-A256-4485D2D7758E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576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求拉普拉斯反变换（同样也是利用拉普拉斯变换的一些性质）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120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将原式子展开为两项，然后对两个分式分别求反变换。</a:t>
            </a:r>
            <a:endParaRPr lang="en-US" altLang="zh-CN" dirty="0"/>
          </a:p>
          <a:p>
            <a:r>
              <a:rPr lang="zh-CN" altLang="en-US" dirty="0"/>
              <a:t>展开成两个容易看出反变换的分式是一种常见思路。</a:t>
            </a:r>
            <a:endParaRPr lang="en-US" altLang="zh-CN" dirty="0"/>
          </a:p>
          <a:p>
            <a:r>
              <a:rPr lang="zh-CN" altLang="en-US" dirty="0"/>
              <a:t>前一项是基本形式，直接可以得到，后一项可以联想到是求导后的结果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两个分式具有相同的极点，即</a:t>
            </a:r>
            <a:r>
              <a:rPr lang="en-US" altLang="zh-CN" dirty="0"/>
              <a:t>-1</a:t>
            </a:r>
            <a:r>
              <a:rPr lang="zh-CN" altLang="en-US" dirty="0"/>
              <a:t>，收敛域有两种取法，一种大于</a:t>
            </a:r>
            <a:r>
              <a:rPr lang="en-US" altLang="zh-CN" dirty="0"/>
              <a:t>-1</a:t>
            </a:r>
            <a:r>
              <a:rPr lang="zh-CN" altLang="en-US" dirty="0"/>
              <a:t>，一种小于</a:t>
            </a:r>
            <a:r>
              <a:rPr lang="en-US" altLang="zh-CN" dirty="0"/>
              <a:t>-1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698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展开，</a:t>
            </a:r>
            <a:endParaRPr lang="en-US" altLang="zh-CN" dirty="0"/>
          </a:p>
          <a:p>
            <a:r>
              <a:rPr lang="en-US" altLang="zh-CN" dirty="0"/>
              <a:t>1/s_2</a:t>
            </a:r>
            <a:r>
              <a:rPr lang="zh-CN" altLang="en-US" dirty="0"/>
              <a:t>应该想到是</a:t>
            </a:r>
            <a:r>
              <a:rPr lang="en-US" altLang="zh-CN" dirty="0"/>
              <a:t>1/s</a:t>
            </a:r>
            <a:r>
              <a:rPr lang="zh-CN" altLang="en-US" dirty="0"/>
              <a:t>求导的结果</a:t>
            </a:r>
            <a:r>
              <a:rPr lang="en-US" altLang="zh-CN" dirty="0"/>
              <a:t>(</a:t>
            </a:r>
            <a:r>
              <a:rPr lang="zh-CN" altLang="en-US" dirty="0"/>
              <a:t>这里既可以想到求导的性质，</a:t>
            </a:r>
            <a:r>
              <a:rPr lang="en-US" altLang="zh-CN" dirty="0"/>
              <a:t>s</a:t>
            </a:r>
            <a:r>
              <a:rPr lang="zh-CN" altLang="en-US" dirty="0"/>
              <a:t>域求导，时域乘以</a:t>
            </a:r>
            <a:r>
              <a:rPr lang="en-US" altLang="zh-CN" dirty="0"/>
              <a:t>t</a:t>
            </a:r>
            <a:r>
              <a:rPr lang="zh-CN" altLang="en-US" dirty="0"/>
              <a:t>，也可以认为是乘以</a:t>
            </a:r>
            <a:r>
              <a:rPr lang="en-US" altLang="zh-CN" dirty="0"/>
              <a:t>1/s</a:t>
            </a:r>
            <a:r>
              <a:rPr lang="zh-CN" altLang="en-US" dirty="0"/>
              <a:t>就是时域做积分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指数项表示时移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AD1E4-C6F0-4162-BD09-0A71301F5AA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844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870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250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58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36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647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47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629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006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43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093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5A9-FCF2-4490-912B-1D1FC4692146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461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1A5A9-FCF2-4490-912B-1D1FC4692146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07860-1E1C-42AA-80BC-B7EFFF7B9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187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00.png"/><Relationship Id="rId5" Type="http://schemas.openxmlformats.org/officeDocument/2006/relationships/image" Target="../media/image51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84.jpeg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jpg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jpg"/><Relationship Id="rId4" Type="http://schemas.openxmlformats.org/officeDocument/2006/relationships/image" Target="../media/image1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0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5">
            <a:extLst>
              <a:ext uri="{FF2B5EF4-FFF2-40B4-BE49-F238E27FC236}">
                <a16:creationId xmlns:a16="http://schemas.microsoft.com/office/drawing/2014/main" id="{49189BA0-DE18-4D86-BE84-703D95D9B66E}"/>
              </a:ext>
            </a:extLst>
          </p:cNvPr>
          <p:cNvSpPr/>
          <p:nvPr/>
        </p:nvSpPr>
        <p:spPr>
          <a:xfrm>
            <a:off x="778933" y="2066975"/>
            <a:ext cx="7586133" cy="2250908"/>
          </a:xfrm>
          <a:prstGeom prst="rect">
            <a:avLst/>
          </a:prstGeom>
          <a:solidFill>
            <a:schemeClr val="accent1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6">
            <a:extLst>
              <a:ext uri="{FF2B5EF4-FFF2-40B4-BE49-F238E27FC236}">
                <a16:creationId xmlns:a16="http://schemas.microsoft.com/office/drawing/2014/main" id="{EBD292BE-5197-41DA-A236-430124EF1B40}"/>
              </a:ext>
            </a:extLst>
          </p:cNvPr>
          <p:cNvSpPr txBox="1"/>
          <p:nvPr/>
        </p:nvSpPr>
        <p:spPr>
          <a:xfrm>
            <a:off x="1403604" y="2546098"/>
            <a:ext cx="633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Recitation 3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文本框 6">
            <a:extLst>
              <a:ext uri="{FF2B5EF4-FFF2-40B4-BE49-F238E27FC236}">
                <a16:creationId xmlns:a16="http://schemas.microsoft.com/office/drawing/2014/main" id="{60CD6391-2115-48CE-9BC8-BECE06FA3F88}"/>
              </a:ext>
            </a:extLst>
          </p:cNvPr>
          <p:cNvSpPr txBox="1"/>
          <p:nvPr/>
        </p:nvSpPr>
        <p:spPr>
          <a:xfrm>
            <a:off x="952500" y="34290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傅思翰</a:t>
            </a:r>
          </a:p>
        </p:txBody>
      </p:sp>
    </p:spTree>
    <p:extLst>
      <p:ext uri="{BB962C8B-B14F-4D97-AF65-F5344CB8AC3E}">
        <p14:creationId xmlns:p14="http://schemas.microsoft.com/office/powerpoint/2010/main" val="405549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ACF288-E13C-4D0C-B170-C4041517A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37" r="71000"/>
          <a:stretch/>
        </p:blipFill>
        <p:spPr>
          <a:xfrm>
            <a:off x="537308" y="885091"/>
            <a:ext cx="2651760" cy="7503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1996522-7153-4231-8948-DAC7A139FD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63"/>
          <a:stretch/>
        </p:blipFill>
        <p:spPr>
          <a:xfrm>
            <a:off x="331281" y="1642138"/>
            <a:ext cx="3985486" cy="9602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2492FE-F794-474F-889A-F576803D5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362" y="2614452"/>
            <a:ext cx="4366638" cy="22785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667EE4-D989-4505-8007-593DF24DE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9279" y="3401678"/>
            <a:ext cx="3874959" cy="10379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6CF8788-C19E-4E33-8DEB-102FD9F311A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519" t="45914" r="49999" b="50001"/>
          <a:stretch/>
        </p:blipFill>
        <p:spPr>
          <a:xfrm>
            <a:off x="331281" y="5024132"/>
            <a:ext cx="4615437" cy="6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48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3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8CD8A2-47E9-409E-B235-8073D911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5141"/>
            <a:ext cx="9144000" cy="34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28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3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FFE050-E392-4CC4-9749-8A2EDD30BF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333"/>
          <a:stretch/>
        </p:blipFill>
        <p:spPr>
          <a:xfrm>
            <a:off x="0" y="3897629"/>
            <a:ext cx="9144000" cy="7698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34E1E8-46FF-4A90-97BE-F6AD9A485A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917" b="20170"/>
          <a:stretch/>
        </p:blipFill>
        <p:spPr>
          <a:xfrm>
            <a:off x="0" y="1894153"/>
            <a:ext cx="9144000" cy="184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72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3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BE5B7E41-4139-4E5C-BC37-61356A6BB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38" y="1408249"/>
            <a:ext cx="173355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9B25858-76F4-482E-8A4E-FB4F96A5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1240775"/>
            <a:ext cx="5791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7B981294-2CF4-4532-9B06-A3AAADEDB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2078975"/>
            <a:ext cx="5294016" cy="378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2A051DAF-7C63-42A3-B74A-055BE6360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2731256"/>
            <a:ext cx="4733925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9E3B5FCE-3371-42C8-B242-4325BB7ED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402" y="4822098"/>
            <a:ext cx="4729163" cy="429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200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3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1447668-261A-43E8-8B24-2CC99ACB2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1319245"/>
            <a:ext cx="1905000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8" descr="C:\Users\Administrator\Desktop\图片2.png">
            <a:extLst>
              <a:ext uri="{FF2B5EF4-FFF2-40B4-BE49-F238E27FC236}">
                <a16:creationId xmlns:a16="http://schemas.microsoft.com/office/drawing/2014/main" id="{04995962-1AEB-426B-B3C7-7DD5C8C23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320" y="1337612"/>
            <a:ext cx="57912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2578FE6E-90F5-40FA-A841-38AD2162D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320" y="2143114"/>
            <a:ext cx="4737022" cy="410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9" descr="C:\Users\Administrator\Desktop\QQ截图20160330162241.png">
            <a:extLst>
              <a:ext uri="{FF2B5EF4-FFF2-40B4-BE49-F238E27FC236}">
                <a16:creationId xmlns:a16="http://schemas.microsoft.com/office/drawing/2014/main" id="{A1433E67-93A6-41FA-AF4B-7310F8F13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320" y="2657710"/>
            <a:ext cx="454342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9F54D019-772D-4A2A-A238-1F7F9EFF0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235" y="4781535"/>
            <a:ext cx="5676777" cy="488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639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4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F68E60-4D02-452D-8DD8-544165020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1725"/>
            <a:ext cx="9144000" cy="223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00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4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F68E60-4D02-452D-8DD8-544165020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1725"/>
            <a:ext cx="9144000" cy="2234249"/>
          </a:xfrm>
          <a:prstGeom prst="rect">
            <a:avLst/>
          </a:prstGeom>
        </p:spPr>
      </p:pic>
      <p:pic>
        <p:nvPicPr>
          <p:cNvPr id="1026" name="Picture 2" descr="https://img-blog.csdnimg.cn/5e35d8422f104393b1ab406ae74448f3.png">
            <a:extLst>
              <a:ext uri="{FF2B5EF4-FFF2-40B4-BE49-F238E27FC236}">
                <a16:creationId xmlns:a16="http://schemas.microsoft.com/office/drawing/2014/main" id="{D79FD499-7B85-4DAE-BDB5-70AA7987E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370" y="4200615"/>
            <a:ext cx="22860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g-blog.csdnimg.cn/85d3abc1caac4e0eae278d74a299dd03.png">
            <a:extLst>
              <a:ext uri="{FF2B5EF4-FFF2-40B4-BE49-F238E27FC236}">
                <a16:creationId xmlns:a16="http://schemas.microsoft.com/office/drawing/2014/main" id="{049CC5A4-70DA-4CFE-ADC2-3A527C8AD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808" y="4200615"/>
            <a:ext cx="22955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736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4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F68E60-4D02-452D-8DD8-544165020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560"/>
          <a:stretch/>
        </p:blipFill>
        <p:spPr>
          <a:xfrm>
            <a:off x="0" y="1111725"/>
            <a:ext cx="9144000" cy="15514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E35F92-953B-447D-8C15-FAF71657A8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6" b="8219"/>
          <a:stretch/>
        </p:blipFill>
        <p:spPr>
          <a:xfrm>
            <a:off x="1634491" y="5032329"/>
            <a:ext cx="5657849" cy="11741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2F1E2D-4799-4D40-9FFA-AB472DABD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" y="2669831"/>
            <a:ext cx="9144000" cy="231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8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E9F1D9-682F-425C-8913-919096ED2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2844"/>
            <a:ext cx="9095728" cy="37949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A5567E-B93B-45D7-9BC4-C501F94AE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13" y="5116917"/>
            <a:ext cx="5006774" cy="6782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113E77-6270-4AC0-B2D0-294ADA2EF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1110" y="5021658"/>
            <a:ext cx="1607959" cy="8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16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BD4083-E03C-4EC6-A425-C0B807E7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856" y="839911"/>
            <a:ext cx="5860288" cy="54106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437BC6A-88C7-4EC8-AD08-DDF781C31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200" y="6315689"/>
            <a:ext cx="5585944" cy="4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54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Outline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E8DC67-CB98-4329-AC60-C9A464029DFD}"/>
              </a:ext>
            </a:extLst>
          </p:cNvPr>
          <p:cNvSpPr txBox="1"/>
          <p:nvPr/>
        </p:nvSpPr>
        <p:spPr>
          <a:xfrm>
            <a:off x="537308" y="1366566"/>
            <a:ext cx="6661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Set 3 &amp; 4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781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Some basic conclusion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2FFA2A-5768-4CB6-A655-FF5E0E1614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t="9615" r="6185" b="10960"/>
          <a:stretch/>
        </p:blipFill>
        <p:spPr>
          <a:xfrm rot="16200000">
            <a:off x="2209036" y="352961"/>
            <a:ext cx="5144234" cy="620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64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6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9602B3-5C2E-479E-ACDE-2C7D88908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4760"/>
            <a:ext cx="9144000" cy="376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6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715508-E7C2-4972-BCFF-A59B01FA8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08" y="1154343"/>
            <a:ext cx="5334462" cy="2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51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6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3008A5B-B2B2-4E69-8D94-4D02EEB3D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08" y="1093349"/>
            <a:ext cx="7574936" cy="279678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F1A243B-943E-4D25-B60F-23216074B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8"/>
          <a:stretch/>
        </p:blipFill>
        <p:spPr bwMode="auto">
          <a:xfrm>
            <a:off x="259385" y="1766409"/>
            <a:ext cx="6267827" cy="725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8810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6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2A5EB4-FD9B-421D-9ED5-94277F166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162333"/>
            <a:ext cx="3409524" cy="22666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54F8F4-8A7C-4677-8110-C943C5DA2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2" t="6455" b="1"/>
          <a:stretch/>
        </p:blipFill>
        <p:spPr>
          <a:xfrm>
            <a:off x="359904" y="3429000"/>
            <a:ext cx="8424192" cy="66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95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7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06086A-761A-4AF7-BD02-F0492D6CB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2272"/>
            <a:ext cx="9144000" cy="21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71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7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06086A-761A-4AF7-BD02-F0492D6CB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87" r="70250" b="33630"/>
          <a:stretch/>
        </p:blipFill>
        <p:spPr>
          <a:xfrm>
            <a:off x="422910" y="1017270"/>
            <a:ext cx="2720340" cy="685800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59B1647C-F453-465D-87B7-EDE3EA8E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" y="1703070"/>
            <a:ext cx="4081418" cy="933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4D8F0F-4846-4A5E-BB21-3FE7FBCB9E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8"/>
          <a:stretch/>
        </p:blipFill>
        <p:spPr bwMode="auto">
          <a:xfrm>
            <a:off x="422910" y="2722678"/>
            <a:ext cx="6267827" cy="725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2C1E323B-A7A7-411A-82E9-D8FE5EDB7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806" y="4624177"/>
            <a:ext cx="2876550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1398745-4A32-4B34-A648-06CD5C09A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328" y="4173860"/>
            <a:ext cx="438150" cy="206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5BE36E7-47B5-4E80-A94A-E08E6D2A2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50" y="4629818"/>
            <a:ext cx="28765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FDCEE9D-D114-49BC-B1C8-98564B4989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910" y="3729586"/>
            <a:ext cx="8298899" cy="4801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2F4C55-8921-4A9A-99D6-F8E8A3B90B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7562" y="3815688"/>
            <a:ext cx="1079187" cy="371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400B713-2BFB-4079-8DA5-9561A5653E83}"/>
                  </a:ext>
                </a:extLst>
              </p:cNvPr>
              <p:cNvSpPr txBox="1"/>
              <p:nvPr/>
            </p:nvSpPr>
            <p:spPr>
              <a:xfrm>
                <a:off x="3262258" y="3800413"/>
                <a:ext cx="11844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+3]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400B713-2BFB-4079-8DA5-9561A5653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258" y="3800413"/>
                <a:ext cx="1184491" cy="307777"/>
              </a:xfrm>
              <a:prstGeom prst="rect">
                <a:avLst/>
              </a:prstGeom>
              <a:blipFill>
                <a:blip r:embed="rId11"/>
                <a:stretch>
                  <a:fillRect l="-2062" t="-1961" r="-773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946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7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06086A-761A-4AF7-BD02-F0492D6CB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201" r="71375"/>
          <a:stretch/>
        </p:blipFill>
        <p:spPr>
          <a:xfrm>
            <a:off x="537308" y="885091"/>
            <a:ext cx="2617470" cy="7965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67C488-A5A5-4C2C-A70B-1083ACC08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95" y="1828767"/>
            <a:ext cx="4717189" cy="7544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F5A272-1927-4F4A-AACD-1C2E9A8B8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95" y="2947541"/>
            <a:ext cx="6469941" cy="30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21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8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84C03C-FFB0-4D64-9FD0-0B6F132FD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2241"/>
            <a:ext cx="9144000" cy="33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98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8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84C03C-FFB0-4D64-9FD0-0B6F132FD2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085" r="27949" b="23695"/>
          <a:stretch/>
        </p:blipFill>
        <p:spPr>
          <a:xfrm>
            <a:off x="537308" y="1040130"/>
            <a:ext cx="6588370" cy="410959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C41C0A5-837A-4055-911E-0CE119F66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96" y="1557422"/>
            <a:ext cx="2711353" cy="4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CBC7B98-1C10-47DC-8C77-3B1CCA272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496" y="1906442"/>
            <a:ext cx="2167646" cy="66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8890749-77F5-4677-8DC6-4A0C14DF7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82" y="2580651"/>
            <a:ext cx="2909457" cy="420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27DE5707-E200-4087-BB42-19E19C8A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85" y="2996910"/>
            <a:ext cx="3543486" cy="72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BFB0C712-9337-48F6-8D27-A0F1044D0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11" y="3822087"/>
            <a:ext cx="1305249" cy="6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38FE64DF-7615-4FFC-972C-9F8623A53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39" y="3897753"/>
            <a:ext cx="869868" cy="477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4BE932C-3634-49DC-BCBF-7F9B3F54D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493" y="3935339"/>
            <a:ext cx="668163" cy="380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782883E5-4938-4DE1-A23C-BB6CCDA39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255" y="3841795"/>
            <a:ext cx="1305249" cy="776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3B877F40-361C-487C-A96D-B5CD817F9C8C}"/>
              </a:ext>
            </a:extLst>
          </p:cNvPr>
          <p:cNvGrpSpPr/>
          <p:nvPr/>
        </p:nvGrpSpPr>
        <p:grpSpPr>
          <a:xfrm>
            <a:off x="326613" y="4559027"/>
            <a:ext cx="7677921" cy="1609725"/>
            <a:chOff x="431474" y="5838736"/>
            <a:chExt cx="7677921" cy="1609725"/>
          </a:xfrm>
        </p:grpSpPr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7C132379-6975-4BDE-94DD-28742CC1E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474" y="6157767"/>
              <a:ext cx="1066435" cy="5857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34EB637-2AF5-4899-8342-B541E609A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109" y="6217298"/>
              <a:ext cx="819150" cy="466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B0188499-096C-4680-9906-C1C6FFCC1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3909" y="5838736"/>
              <a:ext cx="1981200" cy="160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F37AD0C5-C7EE-4221-8ED2-43754EAC6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8520" y="6096758"/>
              <a:ext cx="3190875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7181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Some basic conclusion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74A057-E2D7-4CD7-B00F-FAD1FA1E5A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4" t="11765" r="28235" b="19516"/>
          <a:stretch/>
        </p:blipFill>
        <p:spPr>
          <a:xfrm rot="16200000">
            <a:off x="1805236" y="161634"/>
            <a:ext cx="4960399" cy="700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84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8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84C03C-FFB0-4D64-9FD0-0B6F132FD2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418"/>
          <a:stretch/>
        </p:blipFill>
        <p:spPr>
          <a:xfrm>
            <a:off x="0" y="1062990"/>
            <a:ext cx="9144000" cy="624926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B2D763D0-A9BC-49D7-90D8-6AF00AF46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116" y="1865815"/>
            <a:ext cx="3470655" cy="267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18C28A7E-E287-47AA-8351-22EFF7F8D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48" y="4520781"/>
            <a:ext cx="72771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758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9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ECA8FE-082D-4709-A282-4BA02BF47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12" y="1062870"/>
            <a:ext cx="8024555" cy="2766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8A32E3-B91C-454D-B8B0-72767EEA8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991" y="3166110"/>
            <a:ext cx="5672621" cy="289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67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9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880E51-C121-4A02-AAF9-569940F2F6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28" b="49020"/>
          <a:stretch/>
        </p:blipFill>
        <p:spPr>
          <a:xfrm>
            <a:off x="1219382" y="1423572"/>
            <a:ext cx="6705235" cy="466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45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9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72E088-4894-484D-B224-F7BBF876AD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35"/>
          <a:stretch/>
        </p:blipFill>
        <p:spPr>
          <a:xfrm>
            <a:off x="420077" y="1350815"/>
            <a:ext cx="8303846" cy="415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39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9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9DCF58-E6DD-4D26-9841-C98D98F7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18" y="1128167"/>
            <a:ext cx="8748074" cy="392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77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531827-2B01-4356-9697-4DA94D26F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5091"/>
            <a:ext cx="9144000" cy="476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98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531827-2B01-4356-9697-4DA94D26FE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22" b="17632"/>
          <a:stretch/>
        </p:blipFill>
        <p:spPr>
          <a:xfrm>
            <a:off x="967542" y="937044"/>
            <a:ext cx="6588370" cy="21663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424A3F-2754-4A28-B013-A17D4753CC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86"/>
          <a:stretch/>
        </p:blipFill>
        <p:spPr>
          <a:xfrm>
            <a:off x="2734434" y="3291840"/>
            <a:ext cx="3506346" cy="28035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48A7DE-A50C-4387-93FD-FC4DC700D133}"/>
              </a:ext>
            </a:extLst>
          </p:cNvPr>
          <p:cNvSpPr txBox="1"/>
          <p:nvPr/>
        </p:nvSpPr>
        <p:spPr>
          <a:xfrm>
            <a:off x="434340" y="120015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176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9F96C9A-30E7-4AA6-8515-0E2185FBB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84" y="885091"/>
            <a:ext cx="8822232" cy="2351314"/>
          </a:xfrm>
          <a:prstGeom prst="rect">
            <a:avLst/>
          </a:prstGeom>
        </p:spPr>
      </p:pic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CC296F-0C8E-40E6-95CB-B664654270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52"/>
          <a:stretch/>
        </p:blipFill>
        <p:spPr>
          <a:xfrm>
            <a:off x="178387" y="3005211"/>
            <a:ext cx="3907692" cy="32158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975EBB-CA7F-4E21-BCA0-79C3AFB82C2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53" b="4035"/>
          <a:stretch/>
        </p:blipFill>
        <p:spPr>
          <a:xfrm>
            <a:off x="4344603" y="3132215"/>
            <a:ext cx="4671025" cy="30888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A531827-2B01-4356-9697-4DA94D26FE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2093" r="48000"/>
          <a:stretch/>
        </p:blipFill>
        <p:spPr>
          <a:xfrm>
            <a:off x="262890" y="974119"/>
            <a:ext cx="4754880" cy="41095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078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B589DF-4AE7-499A-9D88-EB370F5B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4844"/>
            <a:ext cx="9144000" cy="418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20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B589DF-4AE7-499A-9D88-EB370F5BB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42" r="54750" b="79746"/>
          <a:stretch/>
        </p:blipFill>
        <p:spPr>
          <a:xfrm>
            <a:off x="308610" y="1074941"/>
            <a:ext cx="4137660" cy="4109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91A96B-0E90-4664-8348-011A37C20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435" y="1630782"/>
            <a:ext cx="2583404" cy="13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47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2ABDCC-2510-492A-B15C-3660B2C86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3567"/>
            <a:ext cx="9144000" cy="343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41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D507B9-09AE-405F-B6A0-5723F19C5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89" y="935103"/>
            <a:ext cx="2072680" cy="14075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9C7EFB-A04B-4E5B-A70E-DE3AD60A3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557" y="954149"/>
            <a:ext cx="2915673" cy="13766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404EE96-366F-4BBD-9BB6-F3034E55418F}"/>
              </a:ext>
            </a:extLst>
          </p:cNvPr>
          <p:cNvSpPr txBox="1"/>
          <p:nvPr/>
        </p:nvSpPr>
        <p:spPr>
          <a:xfrm>
            <a:off x="3374619" y="1492797"/>
            <a:ext cx="410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*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CEC6288-71E7-4F54-91B8-9D4C1D3012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8954"/>
            <a:ext cx="6457690" cy="170938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E209FFA-7AF7-4A13-AAE5-D31A4529CFC3}"/>
              </a:ext>
            </a:extLst>
          </p:cNvPr>
          <p:cNvSpPr txBox="1"/>
          <p:nvPr/>
        </p:nvSpPr>
        <p:spPr>
          <a:xfrm>
            <a:off x="261487" y="9351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F79540F-1B32-437C-8DDF-1330762D7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660" y="2566633"/>
            <a:ext cx="2790504" cy="272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99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</a:t>
            </a:r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3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9511F2-48C4-4DED-978E-3FDCCC15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4020"/>
            <a:ext cx="9144000" cy="28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94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</a:t>
            </a:r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3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9511F2-48C4-4DED-978E-3FDCCC15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4020"/>
            <a:ext cx="9144000" cy="2844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6A2EB2-FCA0-496F-A994-3369C8C29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97" y="4491948"/>
            <a:ext cx="8146486" cy="9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293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</a:t>
            </a:r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3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9511F2-48C4-4DED-978E-3FDCCC159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503" r="55625"/>
          <a:stretch/>
        </p:blipFill>
        <p:spPr>
          <a:xfrm>
            <a:off x="240030" y="885091"/>
            <a:ext cx="4057650" cy="20049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E2D8FF-1D0D-478C-9D83-B1C0BCE78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49" y="3006167"/>
            <a:ext cx="6389459" cy="307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74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</a:t>
            </a:r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4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12C031-65A5-4776-93F7-38C26C629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08" y="885091"/>
            <a:ext cx="7146165" cy="20442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D928156-7EF2-4592-96F3-FAE28021C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08" y="2929321"/>
            <a:ext cx="5429152" cy="17404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DE2F82-9D9A-4B7F-A9CA-AA49CA84F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146" y="4353681"/>
            <a:ext cx="2958624" cy="187964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EAF6514-1177-43EE-B2DB-C9ABF6166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130" y="5475634"/>
            <a:ext cx="1188853" cy="31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17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</a:t>
            </a:r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4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59E7FD9-F026-4352-BBDC-062D808AA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484" y="1240692"/>
            <a:ext cx="3955132" cy="5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8722995-409B-4175-98E7-7706566CA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08" y="2032780"/>
            <a:ext cx="7660623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6D779BA-4BF7-47F4-B46D-ED647F22F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147" y="4121012"/>
            <a:ext cx="3521469" cy="89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B7AE7938-CFD1-4656-A55F-A88115E1A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997" y="5201132"/>
            <a:ext cx="514700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2419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</a:t>
            </a:r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D9CB77-E3A3-46AF-864B-FFA3E8365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06" y="1085742"/>
            <a:ext cx="7940728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36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</a:t>
            </a:r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83A982-CCFB-4EF0-835B-BD50D6873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76" y="1039323"/>
            <a:ext cx="2443783" cy="308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4D483A3-775B-44C4-B2A4-A224D338B6FE}"/>
                  </a:ext>
                </a:extLst>
              </p:cNvPr>
              <p:cNvSpPr txBox="1"/>
              <p:nvPr/>
            </p:nvSpPr>
            <p:spPr>
              <a:xfrm>
                <a:off x="354330" y="1463040"/>
                <a:ext cx="2266390" cy="2889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=(1/2)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4D483A3-775B-44C4-B2A4-A224D338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30" y="1463040"/>
                <a:ext cx="2266390" cy="288990"/>
              </a:xfrm>
              <a:prstGeom prst="rect">
                <a:avLst/>
              </a:prstGeom>
              <a:blipFill>
                <a:blip r:embed="rId4"/>
                <a:stretch>
                  <a:fillRect l="-1075" t="-8511" b="-34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F784145-7A88-464A-91C0-DFED9D97E9C2}"/>
                  </a:ext>
                </a:extLst>
              </p:cNvPr>
              <p:cNvSpPr txBox="1"/>
              <p:nvPr/>
            </p:nvSpPr>
            <p:spPr>
              <a:xfrm>
                <a:off x="354330" y="1866761"/>
                <a:ext cx="2331664" cy="2889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=(1/2)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F784145-7A88-464A-91C0-DFED9D97E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30" y="1866761"/>
                <a:ext cx="2331664" cy="288990"/>
              </a:xfrm>
              <a:prstGeom prst="rect">
                <a:avLst/>
              </a:prstGeom>
              <a:blipFill>
                <a:blip r:embed="rId5"/>
                <a:stretch>
                  <a:fillRect l="-1044" t="-8333" b="-3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A903EFA4-A613-4081-B90F-19525DE92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5994" y="1401306"/>
            <a:ext cx="3581710" cy="75444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10BE827-FA88-4027-A914-3438B77B0B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0640" b="19116"/>
          <a:stretch/>
        </p:blipFill>
        <p:spPr>
          <a:xfrm>
            <a:off x="324104" y="2324843"/>
            <a:ext cx="5596636" cy="349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67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</a:t>
            </a:r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42D013-8ED3-47E9-8778-4C06E15B8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90" y="1039976"/>
            <a:ext cx="7845819" cy="452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415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</a:t>
            </a:r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6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51DCAB-77FE-4C2A-A609-E256AFE94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02" y="1028658"/>
            <a:ext cx="8260796" cy="9602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D92BAA-3BB1-4983-95C3-E86DF7B14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81" y="1896286"/>
            <a:ext cx="8276037" cy="18137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502E18B-900A-439C-8D2B-25EFCBCBC3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69" t="1728" r="7380" b="62806"/>
          <a:stretch/>
        </p:blipFill>
        <p:spPr>
          <a:xfrm>
            <a:off x="1474470" y="3627485"/>
            <a:ext cx="5280660" cy="10972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D4B14B-718D-456A-B2B6-C588EDF637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68" t="15344" r="201" b="3358"/>
          <a:stretch/>
        </p:blipFill>
        <p:spPr>
          <a:xfrm>
            <a:off x="1827529" y="4847342"/>
            <a:ext cx="5280661" cy="14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66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E48E48-C038-45C9-9A22-35DCA8855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10" y="1049118"/>
            <a:ext cx="3330229" cy="4038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686559A-48E2-4D1A-9F9E-41DA7FF11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68" y="2095643"/>
            <a:ext cx="8580864" cy="15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2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</a:t>
            </a:r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7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4A8DDD-A5E6-4228-B431-E7BAC996E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1" y="1005781"/>
            <a:ext cx="8055038" cy="13488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A6A87A-9644-4643-97AF-6A1A72D50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" y="2823097"/>
            <a:ext cx="4163417" cy="21032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D5AEA71-FF00-47D6-BAC1-4FB755D86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202" y="2752797"/>
            <a:ext cx="3898558" cy="217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768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</a:t>
            </a:r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7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A6A87A-9644-4643-97AF-6A1A72D50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" y="1097167"/>
            <a:ext cx="4163417" cy="21032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D5AEA71-FF00-47D6-BAC1-4FB755D86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052" y="1026867"/>
            <a:ext cx="3898558" cy="21735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5A9F696-2817-4FF7-B826-3191A0A815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58" y="3342176"/>
            <a:ext cx="9229483" cy="226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45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</a:t>
            </a:r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8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713681-1D2B-4DB5-A31C-F801A6CD0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88" y="1074483"/>
            <a:ext cx="7557140" cy="290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291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</a:t>
            </a:r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8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829F30-D89A-4477-8D15-C94B896C1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000" y="1184214"/>
            <a:ext cx="6263700" cy="464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075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597248-0976-4016-B253-9899550640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538"/>
          <a:stretch/>
        </p:blipFill>
        <p:spPr>
          <a:xfrm>
            <a:off x="752775" y="544318"/>
            <a:ext cx="6837070" cy="51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279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B62046-13D9-40ED-B7C7-4006E4174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72" t="35185" r="30972" b="18395"/>
          <a:stretch/>
        </p:blipFill>
        <p:spPr>
          <a:xfrm>
            <a:off x="1346200" y="914400"/>
            <a:ext cx="3822700" cy="24611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2ECE380-3B11-4F2E-A7D1-DAEFE6964A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44" t="25062" r="31250" b="26543"/>
          <a:stretch/>
        </p:blipFill>
        <p:spPr>
          <a:xfrm>
            <a:off x="1346200" y="3619500"/>
            <a:ext cx="38227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64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597248-0976-4016-B253-9899550640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40"/>
          <a:stretch/>
        </p:blipFill>
        <p:spPr>
          <a:xfrm>
            <a:off x="986995" y="933450"/>
            <a:ext cx="666961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695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</a:t>
            </a:r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9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CF4CB0-8AE1-4C3D-9844-3DA82C3A2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09" y="994386"/>
            <a:ext cx="8116003" cy="5486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E485AB-89B5-4B90-AC5F-0BC15FBA5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09" y="1652369"/>
            <a:ext cx="4034692" cy="21149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88AB5E-5DD2-4831-8F4B-D0906C787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72" y="3865546"/>
            <a:ext cx="4034692" cy="208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393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</a:t>
            </a:r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9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CF4CB0-8AE1-4C3D-9844-3DA82C3A2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09" y="994386"/>
            <a:ext cx="8116003" cy="5486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7F320E-0346-4657-931A-4C9D7DBF6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09" y="1832544"/>
            <a:ext cx="7999062" cy="12725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8BD5F7-E184-40E3-9ECD-48E1B1A86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612" y="3889921"/>
            <a:ext cx="5479255" cy="22480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2D7D47-CE42-43E3-8134-612CCB14CF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059" y="3059402"/>
            <a:ext cx="2316681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55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</a:t>
            </a:r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10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978B3D-4E44-4E63-A59A-E302890AE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167" y="1516214"/>
            <a:ext cx="6515665" cy="382557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511094C-9B77-46C8-914E-12B3CD4125AE}"/>
              </a:ext>
            </a:extLst>
          </p:cNvPr>
          <p:cNvSpPr/>
          <p:nvPr/>
        </p:nvSpPr>
        <p:spPr>
          <a:xfrm>
            <a:off x="2029387" y="1146882"/>
            <a:ext cx="476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1/s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9CC3D8E-E40C-49E4-A799-E3069470FB14}"/>
              </a:ext>
            </a:extLst>
          </p:cNvPr>
          <p:cNvSpPr/>
          <p:nvPr/>
        </p:nvSpPr>
        <p:spPr>
          <a:xfrm>
            <a:off x="3698202" y="1146882"/>
            <a:ext cx="1747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1/(</a:t>
            </a:r>
            <a:r>
              <a:rPr lang="en-US" altLang="zh-CN" dirty="0" err="1"/>
              <a:t>s+m-j</a:t>
            </a:r>
            <a:r>
              <a:rPr lang="en-US" altLang="zh-CN" dirty="0"/>
              <a:t>)(</a:t>
            </a:r>
            <a:r>
              <a:rPr lang="en-US" altLang="zh-CN" dirty="0" err="1"/>
              <a:t>s+m+j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62439B-C17A-486A-AA69-38A76E09F5A6}"/>
              </a:ext>
            </a:extLst>
          </p:cNvPr>
          <p:cNvSpPr/>
          <p:nvPr/>
        </p:nvSpPr>
        <p:spPr>
          <a:xfrm>
            <a:off x="6527212" y="1162241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dirty="0"/>
              <a:t>s/(s+1)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3295D4-9547-4BEE-B4E2-2A07FBF5681C}"/>
              </a:ext>
            </a:extLst>
          </p:cNvPr>
          <p:cNvSpPr/>
          <p:nvPr/>
        </p:nvSpPr>
        <p:spPr>
          <a:xfrm>
            <a:off x="1840424" y="5357145"/>
            <a:ext cx="85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dirty="0"/>
              <a:t>1/(s+1)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5EBCD8-954C-4B39-9559-A04F69488ABA}"/>
              </a:ext>
            </a:extLst>
          </p:cNvPr>
          <p:cNvSpPr/>
          <p:nvPr/>
        </p:nvSpPr>
        <p:spPr>
          <a:xfrm>
            <a:off x="3258178" y="5357145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dirty="0"/>
              <a:t>(s-1+j)(s-1-j)/(s+1-j)(s+1+j)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33A385-1262-4A8B-88EF-C384A820BE4D}"/>
              </a:ext>
            </a:extLst>
          </p:cNvPr>
          <p:cNvSpPr/>
          <p:nvPr/>
        </p:nvSpPr>
        <p:spPr>
          <a:xfrm>
            <a:off x="6148102" y="5326427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s/(s+1-j)(s+1+j)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5893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7EFA2E-A8FE-4C6E-8D41-8FF558436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83" y="1028129"/>
            <a:ext cx="2099407" cy="4370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B88D29-EA39-4012-ACED-4C7337B50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89" y="1790685"/>
            <a:ext cx="2103302" cy="350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A987F4-B35F-4A78-931F-85151ABD8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89" y="2466713"/>
            <a:ext cx="2606266" cy="7163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194D6E-3497-4FF2-959D-1C5EC3AC42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589" y="3686376"/>
            <a:ext cx="2377646" cy="6401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A1C197-DFA6-4F71-81A0-D0AAE4B678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589" y="4776107"/>
            <a:ext cx="6195597" cy="7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3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</a:t>
            </a:r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10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DD59ED-5D93-42CD-966D-51A0BA350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08" y="1624895"/>
            <a:ext cx="6583700" cy="360821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5BBFA06-62C2-47B5-A553-06104E07687E}"/>
              </a:ext>
            </a:extLst>
          </p:cNvPr>
          <p:cNvSpPr/>
          <p:nvPr/>
        </p:nvSpPr>
        <p:spPr>
          <a:xfrm>
            <a:off x="3691427" y="5788243"/>
            <a:ext cx="1175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3,1,4,2,6,5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4157871-75EB-408A-94B9-84920AEF4008}"/>
              </a:ext>
            </a:extLst>
          </p:cNvPr>
          <p:cNvSpPr/>
          <p:nvPr/>
        </p:nvSpPr>
        <p:spPr>
          <a:xfrm>
            <a:off x="6631232" y="1255563"/>
            <a:ext cx="476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1/s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3F4CFE0-7C98-4105-83B9-D55432DC9906}"/>
              </a:ext>
            </a:extLst>
          </p:cNvPr>
          <p:cNvSpPr/>
          <p:nvPr/>
        </p:nvSpPr>
        <p:spPr>
          <a:xfrm>
            <a:off x="1172308" y="1255563"/>
            <a:ext cx="1747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1/(</a:t>
            </a:r>
            <a:r>
              <a:rPr lang="en-US" altLang="zh-CN" dirty="0" err="1"/>
              <a:t>s+m-j</a:t>
            </a:r>
            <a:r>
              <a:rPr lang="en-US" altLang="zh-CN" dirty="0"/>
              <a:t>)(</a:t>
            </a:r>
            <a:r>
              <a:rPr lang="en-US" altLang="zh-CN" dirty="0" err="1"/>
              <a:t>s+m+j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277BCB-6D6A-481C-BAF5-4B2FEECA6EDB}"/>
              </a:ext>
            </a:extLst>
          </p:cNvPr>
          <p:cNvSpPr/>
          <p:nvPr/>
        </p:nvSpPr>
        <p:spPr>
          <a:xfrm>
            <a:off x="1632369" y="5141342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dirty="0"/>
              <a:t>s/(s+1)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8F4F05-5FA5-4513-8F21-63804E0621E8}"/>
              </a:ext>
            </a:extLst>
          </p:cNvPr>
          <p:cNvSpPr/>
          <p:nvPr/>
        </p:nvSpPr>
        <p:spPr>
          <a:xfrm>
            <a:off x="4012028" y="1255563"/>
            <a:ext cx="85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dirty="0"/>
              <a:t>1/(s+1)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0DC8E0-32C4-47BD-B14F-B70CDADA8B68}"/>
              </a:ext>
            </a:extLst>
          </p:cNvPr>
          <p:cNvSpPr/>
          <p:nvPr/>
        </p:nvSpPr>
        <p:spPr>
          <a:xfrm>
            <a:off x="5588427" y="5285508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dirty="0"/>
              <a:t>(s-1+j)(s-1-j)/(s+1-j)(s+1+j)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AF8B503-6AC4-4296-B265-8BD4AA81EEEC}"/>
              </a:ext>
            </a:extLst>
          </p:cNvPr>
          <p:cNvSpPr/>
          <p:nvPr/>
        </p:nvSpPr>
        <p:spPr>
          <a:xfrm>
            <a:off x="3562839" y="5233105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s/(s+1-j)(s+1+j)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23005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</a:t>
            </a:r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10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E10A2B-EC30-47F6-9822-933C01C65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19" y="1706801"/>
            <a:ext cx="6378493" cy="18213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15E780-5EEE-43DD-8A3C-D0504265B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953" y="3550860"/>
            <a:ext cx="6279424" cy="160033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F3F5B64-23F3-4812-8766-3970B60A8398}"/>
              </a:ext>
            </a:extLst>
          </p:cNvPr>
          <p:cNvSpPr/>
          <p:nvPr/>
        </p:nvSpPr>
        <p:spPr>
          <a:xfrm>
            <a:off x="3562839" y="5470174"/>
            <a:ext cx="1175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5,2,3,6,1,4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0B92B2-9718-4E5C-BF31-A32F114AB954}"/>
              </a:ext>
            </a:extLst>
          </p:cNvPr>
          <p:cNvSpPr/>
          <p:nvPr/>
        </p:nvSpPr>
        <p:spPr>
          <a:xfrm>
            <a:off x="3912101" y="5100842"/>
            <a:ext cx="476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1/s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D20BA08-853F-46B3-B518-B03CA0B6BEDC}"/>
              </a:ext>
            </a:extLst>
          </p:cNvPr>
          <p:cNvSpPr/>
          <p:nvPr/>
        </p:nvSpPr>
        <p:spPr>
          <a:xfrm>
            <a:off x="3276702" y="1204066"/>
            <a:ext cx="1747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1/(</a:t>
            </a:r>
            <a:r>
              <a:rPr lang="en-US" altLang="zh-CN" dirty="0" err="1"/>
              <a:t>s+m-j</a:t>
            </a:r>
            <a:r>
              <a:rPr lang="en-US" altLang="zh-CN" dirty="0"/>
              <a:t>)(</a:t>
            </a:r>
            <a:r>
              <a:rPr lang="en-US" altLang="zh-CN" dirty="0" err="1"/>
              <a:t>s+m+j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E392D0-33F7-493A-B386-07EF596732EB}"/>
              </a:ext>
            </a:extLst>
          </p:cNvPr>
          <p:cNvSpPr/>
          <p:nvPr/>
        </p:nvSpPr>
        <p:spPr>
          <a:xfrm>
            <a:off x="5901339" y="1206976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dirty="0"/>
              <a:t>s/(s+1)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6F51DE-381B-4EA5-A24C-82D8E307E046}"/>
              </a:ext>
            </a:extLst>
          </p:cNvPr>
          <p:cNvSpPr/>
          <p:nvPr/>
        </p:nvSpPr>
        <p:spPr>
          <a:xfrm>
            <a:off x="6172595" y="5100842"/>
            <a:ext cx="85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1/(s+1)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360AD6-9555-46DE-A3D2-EFB87F3E86C9}"/>
              </a:ext>
            </a:extLst>
          </p:cNvPr>
          <p:cNvSpPr/>
          <p:nvPr/>
        </p:nvSpPr>
        <p:spPr>
          <a:xfrm>
            <a:off x="537308" y="1203160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dirty="0"/>
              <a:t>(s-1+j)(s-1-j)/(s+1-j)(s+1+j)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60CE18F-04A3-4093-904F-313455184AF3}"/>
              </a:ext>
            </a:extLst>
          </p:cNvPr>
          <p:cNvSpPr/>
          <p:nvPr/>
        </p:nvSpPr>
        <p:spPr>
          <a:xfrm>
            <a:off x="1427420" y="5100842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s/(s+1-j)(s+1+j)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42418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</a:t>
            </a:r>
            <a:r>
              <a:rPr lang="en-US" altLang="zh-CN" sz="3200" b="1" dirty="0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10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3FD9CC-9F9A-4056-A2E4-1BC34F36B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40" y="1901057"/>
            <a:ext cx="6462320" cy="305588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0907FE6-7BA0-4C0A-8852-8BE7F8FAD0CE}"/>
              </a:ext>
            </a:extLst>
          </p:cNvPr>
          <p:cNvSpPr/>
          <p:nvPr/>
        </p:nvSpPr>
        <p:spPr>
          <a:xfrm>
            <a:off x="3562839" y="5470174"/>
            <a:ext cx="1175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4,3,6,2,1,5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3BA22B-13D8-4A33-8320-0089E3B58C6D}"/>
              </a:ext>
            </a:extLst>
          </p:cNvPr>
          <p:cNvSpPr/>
          <p:nvPr/>
        </p:nvSpPr>
        <p:spPr>
          <a:xfrm>
            <a:off x="2133326" y="4956942"/>
            <a:ext cx="476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1/s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7B6117-18B8-4849-9801-E46BCC66D6B7}"/>
              </a:ext>
            </a:extLst>
          </p:cNvPr>
          <p:cNvSpPr/>
          <p:nvPr/>
        </p:nvSpPr>
        <p:spPr>
          <a:xfrm>
            <a:off x="6268379" y="4916176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dirty="0"/>
              <a:t>s/(s+1)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926D436-FF60-4C74-B446-5D1CB88EEDD1}"/>
              </a:ext>
            </a:extLst>
          </p:cNvPr>
          <p:cNvSpPr/>
          <p:nvPr/>
        </p:nvSpPr>
        <p:spPr>
          <a:xfrm>
            <a:off x="4036330" y="1347059"/>
            <a:ext cx="85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1/(s+1)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9F0B01-EB41-4D3F-9A1C-BC5B648590A7}"/>
              </a:ext>
            </a:extLst>
          </p:cNvPr>
          <p:cNvSpPr/>
          <p:nvPr/>
        </p:nvSpPr>
        <p:spPr>
          <a:xfrm>
            <a:off x="5808318" y="1347059"/>
            <a:ext cx="1747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1/(</a:t>
            </a:r>
            <a:r>
              <a:rPr lang="en-US" altLang="zh-CN" dirty="0" err="1"/>
              <a:t>s+m-j</a:t>
            </a:r>
            <a:r>
              <a:rPr lang="en-US" altLang="zh-CN" dirty="0"/>
              <a:t>)(</a:t>
            </a:r>
            <a:r>
              <a:rPr lang="en-US" altLang="zh-CN" dirty="0" err="1"/>
              <a:t>s+m+j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164F318-79C5-45B2-AEB4-5492916B264E}"/>
              </a:ext>
            </a:extLst>
          </p:cNvPr>
          <p:cNvSpPr/>
          <p:nvPr/>
        </p:nvSpPr>
        <p:spPr>
          <a:xfrm>
            <a:off x="819505" y="1347059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dirty="0"/>
              <a:t>(s-1+j)(s-1-j)/(s+1-j)(s+1+j)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24D86B5-E655-4FD3-8C98-D1E6C9DCF6B9}"/>
              </a:ext>
            </a:extLst>
          </p:cNvPr>
          <p:cNvSpPr/>
          <p:nvPr/>
        </p:nvSpPr>
        <p:spPr>
          <a:xfrm>
            <a:off x="3779155" y="4956942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s/(s+1-j)(s+1+j)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21627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3CF79E1-7918-4F29-BD34-7E2CDB7298DD}"/>
              </a:ext>
            </a:extLst>
          </p:cNvPr>
          <p:cNvSpPr txBox="1">
            <a:spLocks/>
          </p:cNvSpPr>
          <p:nvPr/>
        </p:nvSpPr>
        <p:spPr>
          <a:xfrm>
            <a:off x="537308" y="474132"/>
            <a:ext cx="6051062" cy="4109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4</a:t>
            </a:r>
            <a:r>
              <a:rPr lang="zh-CN" altLang="en-US" sz="3200" b="1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lang="en-US" altLang="zh-CN" sz="3200" b="1">
                <a:solidFill>
                  <a:srgbClr val="7FA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10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B2BFADF7-580D-4D21-9664-86AED8A69E00}"/>
              </a:ext>
            </a:extLst>
          </p:cNvPr>
          <p:cNvSpPr txBox="1">
            <a:spLocks/>
          </p:cNvSpPr>
          <p:nvPr/>
        </p:nvSpPr>
        <p:spPr>
          <a:xfrm>
            <a:off x="6527212" y="64459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B14637D-D68E-4894-9689-FF5F408B50A3}" type="slidenum">
              <a:rPr lang="zh-CN" altLang="en-US" smtClean="0">
                <a:solidFill>
                  <a:srgbClr val="04448A"/>
                </a:solidFill>
                <a:latin typeface="Calibri" panose="020F0502020204030204"/>
                <a:ea typeface="等线" panose="02010600030101010101" pitchFamily="2" charset="-122"/>
              </a:rPr>
              <a:pPr>
                <a:defRPr/>
              </a:pPr>
              <a:t>62</a:t>
            </a:fld>
            <a:endParaRPr lang="zh-CN" altLang="en-US" dirty="0">
              <a:solidFill>
                <a:srgbClr val="04448A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37B1915-82B3-4540-B3C8-D929B2430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167" y="1516214"/>
            <a:ext cx="6515665" cy="382557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C05B6EE-089A-4C23-AD04-F9E9C1784677}"/>
              </a:ext>
            </a:extLst>
          </p:cNvPr>
          <p:cNvSpPr/>
          <p:nvPr/>
        </p:nvSpPr>
        <p:spPr>
          <a:xfrm>
            <a:off x="2029387" y="1146882"/>
            <a:ext cx="476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1/s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81CC14-BE45-4416-AC77-BEB8EABAD82C}"/>
              </a:ext>
            </a:extLst>
          </p:cNvPr>
          <p:cNvSpPr/>
          <p:nvPr/>
        </p:nvSpPr>
        <p:spPr>
          <a:xfrm>
            <a:off x="3698202" y="1146882"/>
            <a:ext cx="1747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1/(</a:t>
            </a:r>
            <a:r>
              <a:rPr lang="en-US" altLang="zh-CN" dirty="0" err="1"/>
              <a:t>s+m-j</a:t>
            </a:r>
            <a:r>
              <a:rPr lang="en-US" altLang="zh-CN" dirty="0"/>
              <a:t>)(</a:t>
            </a:r>
            <a:r>
              <a:rPr lang="en-US" altLang="zh-CN" dirty="0" err="1"/>
              <a:t>s+m+j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38B93C0-4B0D-42A9-B523-C036B5E63F54}"/>
              </a:ext>
            </a:extLst>
          </p:cNvPr>
          <p:cNvSpPr/>
          <p:nvPr/>
        </p:nvSpPr>
        <p:spPr>
          <a:xfrm>
            <a:off x="6527212" y="1162241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dirty="0"/>
              <a:t>s/(s+1)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4EA300B-1FEB-4443-A152-3B9FE6880D6E}"/>
              </a:ext>
            </a:extLst>
          </p:cNvPr>
          <p:cNvSpPr/>
          <p:nvPr/>
        </p:nvSpPr>
        <p:spPr>
          <a:xfrm>
            <a:off x="1840424" y="5357145"/>
            <a:ext cx="85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dirty="0"/>
              <a:t>1/(s+1)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9CF082A-10D0-455C-9239-2980C55C2A82}"/>
              </a:ext>
            </a:extLst>
          </p:cNvPr>
          <p:cNvSpPr/>
          <p:nvPr/>
        </p:nvSpPr>
        <p:spPr>
          <a:xfrm>
            <a:off x="3258178" y="5357145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dirty="0"/>
              <a:t>(s-1+j)(s-1-j)/(s+1-j)(s+1+j)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9D9B57D-6EB3-4CC1-9E1A-4FD20ECE21FC}"/>
              </a:ext>
            </a:extLst>
          </p:cNvPr>
          <p:cNvSpPr/>
          <p:nvPr/>
        </p:nvSpPr>
        <p:spPr>
          <a:xfrm>
            <a:off x="6148102" y="5326427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s/(s+1-j)(s+1+j)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9899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DDB5BBB-01EC-4BE7-8534-D73149D77CC6}"/>
              </a:ext>
            </a:extLst>
          </p:cNvPr>
          <p:cNvSpPr txBox="1"/>
          <p:nvPr/>
        </p:nvSpPr>
        <p:spPr>
          <a:xfrm>
            <a:off x="3878541" y="2413337"/>
            <a:ext cx="13869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/>
              <a:t>End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802843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1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A32AAF-CFC2-4F79-A08E-E23C8AE2F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44" y="998133"/>
            <a:ext cx="3170195" cy="20042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EB8E71-DA8B-4F7A-A875-839486E8B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11" y="3547015"/>
            <a:ext cx="2629128" cy="21871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1101FB-7C73-4257-871B-0308FE6DC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089" y="4309081"/>
            <a:ext cx="2789162" cy="6629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D661D60-D4FE-489B-86A3-79E78213B2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617" y="3794746"/>
            <a:ext cx="3871295" cy="32006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047A866-3C1B-479E-B063-C69A78C297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5260" y="5302868"/>
            <a:ext cx="3848433" cy="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98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ACF288-E13C-4D0C-B170-C4041517A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1297"/>
            <a:ext cx="9144000" cy="220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32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DB4B-F360-4A12-AB46-190CF80F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08" y="474132"/>
            <a:ext cx="6051062" cy="410959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Set 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FA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problem 2</a:t>
            </a:r>
            <a:endParaRPr lang="zh-CN" altLang="en-US" sz="4000" dirty="0">
              <a:solidFill>
                <a:srgbClr val="7FA2C4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07A2-9BC8-467C-A3B5-B42D0810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7212" y="644590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14637D-D68E-4894-9689-FF5F408B50A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448A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4448A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ACF288-E13C-4D0C-B170-C4041517A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11" r="74375" b="32927"/>
          <a:stretch/>
        </p:blipFill>
        <p:spPr>
          <a:xfrm>
            <a:off x="445770" y="885091"/>
            <a:ext cx="2343150" cy="7658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E1FE5A7-7C18-4C97-8A2A-129B66319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05" y="1650901"/>
            <a:ext cx="3871295" cy="868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DB5C457-9DAB-4EE8-B587-3279FA6CD3F0}"/>
                  </a:ext>
                </a:extLst>
              </p:cNvPr>
              <p:cNvSpPr txBox="1"/>
              <p:nvPr/>
            </p:nvSpPr>
            <p:spPr>
              <a:xfrm>
                <a:off x="537308" y="3474316"/>
                <a:ext cx="46592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DB5C457-9DAB-4EE8-B587-3279FA6CD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08" y="3474316"/>
                <a:ext cx="465922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5D9F740-FFBE-441D-85FE-2D49C06DA929}"/>
                  </a:ext>
                </a:extLst>
              </p:cNvPr>
              <p:cNvSpPr txBox="1"/>
              <p:nvPr/>
            </p:nvSpPr>
            <p:spPr>
              <a:xfrm>
                <a:off x="537308" y="4966511"/>
                <a:ext cx="38858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5D9F740-FFBE-441D-85FE-2D49C06DA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08" y="4966511"/>
                <a:ext cx="3885872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6ABDFEA9-EEDA-4787-9BC4-D9299DF47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08" y="3175039"/>
            <a:ext cx="1211685" cy="3200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766605-9D5F-4342-845B-9D0ADBFFB0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08" y="4676329"/>
            <a:ext cx="1211685" cy="3200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1FD5C4-0FC9-4AB8-9D7F-75C1DC0E29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150" y="3202747"/>
            <a:ext cx="25148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8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yhf">
      <a:majorFont>
        <a:latin typeface="Calibri Light"/>
        <a:ea typeface="黑体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5288</TotalTime>
  <Words>4122</Words>
  <Application>Microsoft Office PowerPoint</Application>
  <PresentationFormat>全屏显示(4:3)</PresentationFormat>
  <Paragraphs>442</Paragraphs>
  <Slides>64</Slides>
  <Notes>63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4" baseType="lpstr">
      <vt:lpstr>等线</vt:lpstr>
      <vt:lpstr>黑体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PowerPoint 演示文稿</vt:lpstr>
      <vt:lpstr>Outline</vt:lpstr>
      <vt:lpstr>Some basic conclusion</vt:lpstr>
      <vt:lpstr>Problem Set 3：problem 1</vt:lpstr>
      <vt:lpstr>Problem Set 3：problem 1</vt:lpstr>
      <vt:lpstr>Problem Set 3：problem 1</vt:lpstr>
      <vt:lpstr>Problem Set 3：problem 1</vt:lpstr>
      <vt:lpstr>Problem Set 3：problem 2</vt:lpstr>
      <vt:lpstr>Problem Set 3：problem 2</vt:lpstr>
      <vt:lpstr>Problem Set 3：problem 2</vt:lpstr>
      <vt:lpstr>Problem Set 3：problem 3</vt:lpstr>
      <vt:lpstr>Problem Set 3：problem 3</vt:lpstr>
      <vt:lpstr>Problem Set 3：problem 3</vt:lpstr>
      <vt:lpstr>Problem Set 3：problem 3</vt:lpstr>
      <vt:lpstr>Problem Set 3：problem 4</vt:lpstr>
      <vt:lpstr>Problem Set 3：problem 4</vt:lpstr>
      <vt:lpstr>Problem Set 3：problem 4</vt:lpstr>
      <vt:lpstr>Problem Set 3：problem 5</vt:lpstr>
      <vt:lpstr>Problem Set 3：problem 5</vt:lpstr>
      <vt:lpstr>Some basic conclusion</vt:lpstr>
      <vt:lpstr>Problem Set 3：problem 6</vt:lpstr>
      <vt:lpstr>Problem Set 3：problem 6</vt:lpstr>
      <vt:lpstr>Problem Set 3：problem 6</vt:lpstr>
      <vt:lpstr>Problem Set 3：problem 6</vt:lpstr>
      <vt:lpstr>Problem Set 3：problem 7</vt:lpstr>
      <vt:lpstr>Problem Set 3：problem 7</vt:lpstr>
      <vt:lpstr>Problem Set 3：problem 7</vt:lpstr>
      <vt:lpstr>Problem Set 3：problem 8</vt:lpstr>
      <vt:lpstr>Problem Set 3：problem 8</vt:lpstr>
      <vt:lpstr>Problem Set 3：problem 8</vt:lpstr>
      <vt:lpstr>Problem Set 3：problem 9</vt:lpstr>
      <vt:lpstr>Problem Set 3：problem 9</vt:lpstr>
      <vt:lpstr>Problem Set 3：problem 9</vt:lpstr>
      <vt:lpstr>Problem Set 3：problem 9</vt:lpstr>
      <vt:lpstr>Problem Set 4：problem 1</vt:lpstr>
      <vt:lpstr>Problem Set 4：problem 1</vt:lpstr>
      <vt:lpstr>Problem Set 4：problem 1</vt:lpstr>
      <vt:lpstr>Problem Set 4：problem 2</vt:lpstr>
      <vt:lpstr>Problem Set 4：problem 2</vt:lpstr>
      <vt:lpstr>Problem Set 4：problem 2</vt:lpstr>
      <vt:lpstr>Problem Set 4：problem 3</vt:lpstr>
      <vt:lpstr>Problem Set 4：problem 3</vt:lpstr>
      <vt:lpstr>Problem Set 4：problem 3</vt:lpstr>
      <vt:lpstr>Problem Set 4：problem 4</vt:lpstr>
      <vt:lpstr>Problem Set 4：problem 4</vt:lpstr>
      <vt:lpstr>Problem Set 4：problem 5</vt:lpstr>
      <vt:lpstr>Problem Set 4：problem 5</vt:lpstr>
      <vt:lpstr>Problem Set 4：problem 5</vt:lpstr>
      <vt:lpstr>Problem Set 4：problem 6</vt:lpstr>
      <vt:lpstr>Problem Set 4：problem 7</vt:lpstr>
      <vt:lpstr>Problem Set 4：problem 7</vt:lpstr>
      <vt:lpstr>Problem Set 4：problem 8</vt:lpstr>
      <vt:lpstr>Problem Set 4：problem 8</vt:lpstr>
      <vt:lpstr>PowerPoint 演示文稿</vt:lpstr>
      <vt:lpstr>PowerPoint 演示文稿</vt:lpstr>
      <vt:lpstr>PowerPoint 演示文稿</vt:lpstr>
      <vt:lpstr>Problem Set 4：problem 9</vt:lpstr>
      <vt:lpstr>Problem Set 4：problem 9</vt:lpstr>
      <vt:lpstr>Problem Set 4：problem 10</vt:lpstr>
      <vt:lpstr>Problem Set 4：problem 10</vt:lpstr>
      <vt:lpstr>Problem Set 4：problem 10</vt:lpstr>
      <vt:lpstr>Problem Set 4：problem 10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单击此处添加标题</dc:title>
  <dc:creator>ye</dc:creator>
  <cp:lastModifiedBy>Fush</cp:lastModifiedBy>
  <cp:revision>379</cp:revision>
  <dcterms:created xsi:type="dcterms:W3CDTF">2020-11-13T14:03:08Z</dcterms:created>
  <dcterms:modified xsi:type="dcterms:W3CDTF">2022-04-05T14:41:51Z</dcterms:modified>
</cp:coreProperties>
</file>